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Default Extension="gif" ContentType="image/gif"/>
  <Override PartName="/ppt/notesSlides/notesSlide31.xml" ContentType="application/vnd.openxmlformats-officedocument.presentationml.notesSlide+xml"/>
  <Override PartName="/ppt/slides/slide89.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90" r:id="rId1"/>
  </p:sldMasterIdLst>
  <p:notesMasterIdLst>
    <p:notesMasterId r:id="rId95"/>
  </p:notesMasterIdLst>
  <p:sldIdLst>
    <p:sldId id="259" r:id="rId2"/>
    <p:sldId id="372" r:id="rId3"/>
    <p:sldId id="370" r:id="rId4"/>
    <p:sldId id="371" r:id="rId5"/>
    <p:sldId id="383" r:id="rId6"/>
    <p:sldId id="292" r:id="rId7"/>
    <p:sldId id="374" r:id="rId8"/>
    <p:sldId id="376" r:id="rId9"/>
    <p:sldId id="378" r:id="rId10"/>
    <p:sldId id="379" r:id="rId11"/>
    <p:sldId id="375" r:id="rId12"/>
    <p:sldId id="305" r:id="rId13"/>
    <p:sldId id="281" r:id="rId14"/>
    <p:sldId id="306" r:id="rId15"/>
    <p:sldId id="308" r:id="rId16"/>
    <p:sldId id="382" r:id="rId17"/>
    <p:sldId id="307" r:id="rId18"/>
    <p:sldId id="283" r:id="rId19"/>
    <p:sldId id="381" r:id="rId20"/>
    <p:sldId id="364" r:id="rId21"/>
    <p:sldId id="380" r:id="rId22"/>
    <p:sldId id="392" r:id="rId23"/>
    <p:sldId id="395" r:id="rId24"/>
    <p:sldId id="284" r:id="rId25"/>
    <p:sldId id="310" r:id="rId26"/>
    <p:sldId id="299" r:id="rId27"/>
    <p:sldId id="384" r:id="rId28"/>
    <p:sldId id="288" r:id="rId29"/>
    <p:sldId id="289" r:id="rId30"/>
    <p:sldId id="293" r:id="rId31"/>
    <p:sldId id="388" r:id="rId32"/>
    <p:sldId id="393" r:id="rId33"/>
    <p:sldId id="396" r:id="rId34"/>
    <p:sldId id="391" r:id="rId35"/>
    <p:sldId id="390" r:id="rId36"/>
    <p:sldId id="389" r:id="rId37"/>
    <p:sldId id="295" r:id="rId38"/>
    <p:sldId id="386" r:id="rId39"/>
    <p:sldId id="342" r:id="rId40"/>
    <p:sldId id="343" r:id="rId41"/>
    <p:sldId id="345" r:id="rId42"/>
    <p:sldId id="338" r:id="rId43"/>
    <p:sldId id="354" r:id="rId44"/>
    <p:sldId id="355" r:id="rId45"/>
    <p:sldId id="365" r:id="rId46"/>
    <p:sldId id="347" r:id="rId47"/>
    <p:sldId id="346" r:id="rId48"/>
    <p:sldId id="348" r:id="rId49"/>
    <p:sldId id="339" r:id="rId50"/>
    <p:sldId id="349" r:id="rId51"/>
    <p:sldId id="356" r:id="rId52"/>
    <p:sldId id="366" r:id="rId53"/>
    <p:sldId id="333" r:id="rId54"/>
    <p:sldId id="334" r:id="rId55"/>
    <p:sldId id="335" r:id="rId56"/>
    <p:sldId id="336" r:id="rId57"/>
    <p:sldId id="367" r:id="rId58"/>
    <p:sldId id="296" r:id="rId59"/>
    <p:sldId id="301" r:id="rId60"/>
    <p:sldId id="303" r:id="rId61"/>
    <p:sldId id="302" r:id="rId62"/>
    <p:sldId id="304" r:id="rId63"/>
    <p:sldId id="350" r:id="rId64"/>
    <p:sldId id="351" r:id="rId65"/>
    <p:sldId id="314" r:id="rId66"/>
    <p:sldId id="280" r:id="rId67"/>
    <p:sldId id="369" r:id="rId68"/>
    <p:sldId id="368" r:id="rId69"/>
    <p:sldId id="312" r:id="rId70"/>
    <p:sldId id="323" r:id="rId71"/>
    <p:sldId id="321" r:id="rId72"/>
    <p:sldId id="315" r:id="rId73"/>
    <p:sldId id="316" r:id="rId74"/>
    <p:sldId id="317" r:id="rId75"/>
    <p:sldId id="318" r:id="rId76"/>
    <p:sldId id="322" r:id="rId77"/>
    <p:sldId id="325" r:id="rId78"/>
    <p:sldId id="353" r:id="rId79"/>
    <p:sldId id="326" r:id="rId80"/>
    <p:sldId id="352" r:id="rId81"/>
    <p:sldId id="359" r:id="rId82"/>
    <p:sldId id="360" r:id="rId83"/>
    <p:sldId id="361" r:id="rId84"/>
    <p:sldId id="362" r:id="rId85"/>
    <p:sldId id="358" r:id="rId86"/>
    <p:sldId id="327" r:id="rId87"/>
    <p:sldId id="328" r:id="rId88"/>
    <p:sldId id="363" r:id="rId89"/>
    <p:sldId id="313" r:id="rId90"/>
    <p:sldId id="324" r:id="rId91"/>
    <p:sldId id="399" r:id="rId92"/>
    <p:sldId id="398" r:id="rId93"/>
    <p:sldId id="400" r:id="rId94"/>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Times" pitchFamily="18" charset="0"/>
        <a:ea typeface="+mn-ea"/>
        <a:cs typeface="+mn-cs"/>
      </a:defRPr>
    </a:lvl1pPr>
    <a:lvl2pPr marL="457200" algn="l" rtl="0" fontAlgn="base">
      <a:spcBef>
        <a:spcPct val="0"/>
      </a:spcBef>
      <a:spcAft>
        <a:spcPct val="0"/>
      </a:spcAft>
      <a:defRPr sz="2400" kern="1200">
        <a:solidFill>
          <a:schemeClr val="tx1"/>
        </a:solidFill>
        <a:latin typeface="Times" pitchFamily="18" charset="0"/>
        <a:ea typeface="+mn-ea"/>
        <a:cs typeface="+mn-cs"/>
      </a:defRPr>
    </a:lvl2pPr>
    <a:lvl3pPr marL="914400" algn="l" rtl="0" fontAlgn="base">
      <a:spcBef>
        <a:spcPct val="0"/>
      </a:spcBef>
      <a:spcAft>
        <a:spcPct val="0"/>
      </a:spcAft>
      <a:defRPr sz="2400" kern="1200">
        <a:solidFill>
          <a:schemeClr val="tx1"/>
        </a:solidFill>
        <a:latin typeface="Times" pitchFamily="18" charset="0"/>
        <a:ea typeface="+mn-ea"/>
        <a:cs typeface="+mn-cs"/>
      </a:defRPr>
    </a:lvl3pPr>
    <a:lvl4pPr marL="1371600" algn="l" rtl="0" fontAlgn="base">
      <a:spcBef>
        <a:spcPct val="0"/>
      </a:spcBef>
      <a:spcAft>
        <a:spcPct val="0"/>
      </a:spcAft>
      <a:defRPr sz="2400" kern="1200">
        <a:solidFill>
          <a:schemeClr val="tx1"/>
        </a:solidFill>
        <a:latin typeface="Times" pitchFamily="18" charset="0"/>
        <a:ea typeface="+mn-ea"/>
        <a:cs typeface="+mn-cs"/>
      </a:defRPr>
    </a:lvl4pPr>
    <a:lvl5pPr marL="1828800" algn="l" rtl="0" fontAlgn="base">
      <a:spcBef>
        <a:spcPct val="0"/>
      </a:spcBef>
      <a:spcAft>
        <a:spcPct val="0"/>
      </a:spcAft>
      <a:defRPr sz="2400" kern="1200">
        <a:solidFill>
          <a:schemeClr val="tx1"/>
        </a:solidFill>
        <a:latin typeface="Times" pitchFamily="18" charset="0"/>
        <a:ea typeface="+mn-ea"/>
        <a:cs typeface="+mn-cs"/>
      </a:defRPr>
    </a:lvl5pPr>
    <a:lvl6pPr marL="2286000" algn="l" defTabSz="914400" rtl="0" eaLnBrk="1" latinLnBrk="0" hangingPunct="1">
      <a:defRPr sz="2400" kern="1200">
        <a:solidFill>
          <a:schemeClr val="tx1"/>
        </a:solidFill>
        <a:latin typeface="Times" pitchFamily="18" charset="0"/>
        <a:ea typeface="+mn-ea"/>
        <a:cs typeface="+mn-cs"/>
      </a:defRPr>
    </a:lvl6pPr>
    <a:lvl7pPr marL="2743200" algn="l" defTabSz="914400" rtl="0" eaLnBrk="1" latinLnBrk="0" hangingPunct="1">
      <a:defRPr sz="2400" kern="1200">
        <a:solidFill>
          <a:schemeClr val="tx1"/>
        </a:solidFill>
        <a:latin typeface="Times" pitchFamily="18" charset="0"/>
        <a:ea typeface="+mn-ea"/>
        <a:cs typeface="+mn-cs"/>
      </a:defRPr>
    </a:lvl7pPr>
    <a:lvl8pPr marL="3200400" algn="l" defTabSz="914400" rtl="0" eaLnBrk="1" latinLnBrk="0" hangingPunct="1">
      <a:defRPr sz="2400" kern="1200">
        <a:solidFill>
          <a:schemeClr val="tx1"/>
        </a:solidFill>
        <a:latin typeface="Times" pitchFamily="18" charset="0"/>
        <a:ea typeface="+mn-ea"/>
        <a:cs typeface="+mn-cs"/>
      </a:defRPr>
    </a:lvl8pPr>
    <a:lvl9pPr marL="3657600" algn="l" defTabSz="914400" rtl="0" eaLnBrk="1" latinLnBrk="0" hangingPunct="1">
      <a:defRPr sz="2400" kern="1200">
        <a:solidFill>
          <a:schemeClr val="tx1"/>
        </a:solidFill>
        <a:latin typeface="Times"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00"/>
    <a:srgbClr val="FF00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aximized">
    <p:restoredLeft sz="34555" autoAdjust="0"/>
    <p:restoredTop sz="86994" autoAdjust="0"/>
  </p:normalViewPr>
  <p:slideViewPr>
    <p:cSldViewPr>
      <p:cViewPr varScale="1">
        <p:scale>
          <a:sx n="79" d="100"/>
          <a:sy n="79" d="100"/>
        </p:scale>
        <p:origin x="-240" y="-96"/>
      </p:cViewPr>
      <p:guideLst>
        <p:guide orient="horz" pos="2160"/>
        <p:guide pos="2880"/>
      </p:guideLst>
    </p:cSldViewPr>
  </p:slideViewPr>
  <p:outlineViewPr>
    <p:cViewPr>
      <p:scale>
        <a:sx n="33" d="100"/>
        <a:sy n="33" d="100"/>
      </p:scale>
      <p:origin x="48" y="1293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atin typeface="Times" charset="0"/>
              </a:defRPr>
            </a:lvl1pPr>
          </a:lstStyle>
          <a:p>
            <a:pPr>
              <a:defRPr/>
            </a:pPr>
            <a:endParaRPr lang="en-US"/>
          </a:p>
        </p:txBody>
      </p:sp>
      <p:sp>
        <p:nvSpPr>
          <p:cNvPr id="13315"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charset="0"/>
              </a:defRPr>
            </a:lvl1pPr>
          </a:lstStyle>
          <a:p>
            <a:pPr>
              <a:defRPr/>
            </a:pPr>
            <a:endParaRPr lang="en-US"/>
          </a:p>
        </p:txBody>
      </p:sp>
      <p:sp>
        <p:nvSpPr>
          <p:cNvPr id="798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3317"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8"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atin typeface="Times" charset="0"/>
              </a:defRPr>
            </a:lvl1pPr>
          </a:lstStyle>
          <a:p>
            <a:pPr>
              <a:defRPr/>
            </a:pPr>
            <a:endParaRPr lang="en-US"/>
          </a:p>
        </p:txBody>
      </p:sp>
      <p:sp>
        <p:nvSpPr>
          <p:cNvPr id="13319"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charset="0"/>
              </a:defRPr>
            </a:lvl1pPr>
          </a:lstStyle>
          <a:p>
            <a:pPr>
              <a:defRPr/>
            </a:pPr>
            <a:fld id="{8B062EEB-D92A-4DBE-90FB-ED02E3BD4DB4}"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charset="0"/>
        <a:ea typeface="+mn-ea"/>
        <a:cs typeface="+mn-cs"/>
      </a:defRPr>
    </a:lvl1pPr>
    <a:lvl2pPr marL="457200" algn="l" rtl="0" eaLnBrk="0" fontAlgn="base" hangingPunct="0">
      <a:spcBef>
        <a:spcPct val="30000"/>
      </a:spcBef>
      <a:spcAft>
        <a:spcPct val="0"/>
      </a:spcAft>
      <a:defRPr sz="1200" kern="1200">
        <a:solidFill>
          <a:schemeClr val="tx1"/>
        </a:solidFill>
        <a:latin typeface="Times" charset="0"/>
        <a:ea typeface="+mn-ea"/>
        <a:cs typeface="+mn-cs"/>
      </a:defRPr>
    </a:lvl2pPr>
    <a:lvl3pPr marL="914400" algn="l" rtl="0" eaLnBrk="0" fontAlgn="base" hangingPunct="0">
      <a:spcBef>
        <a:spcPct val="30000"/>
      </a:spcBef>
      <a:spcAft>
        <a:spcPct val="0"/>
      </a:spcAft>
      <a:defRPr sz="1200" kern="1200">
        <a:solidFill>
          <a:schemeClr val="tx1"/>
        </a:solidFill>
        <a:latin typeface="Times" charset="0"/>
        <a:ea typeface="+mn-ea"/>
        <a:cs typeface="+mn-cs"/>
      </a:defRPr>
    </a:lvl3pPr>
    <a:lvl4pPr marL="1371600" algn="l" rtl="0" eaLnBrk="0" fontAlgn="base" hangingPunct="0">
      <a:spcBef>
        <a:spcPct val="30000"/>
      </a:spcBef>
      <a:spcAft>
        <a:spcPct val="0"/>
      </a:spcAft>
      <a:defRPr sz="1200" kern="1200">
        <a:solidFill>
          <a:schemeClr val="tx1"/>
        </a:solidFill>
        <a:latin typeface="Times" charset="0"/>
        <a:ea typeface="+mn-ea"/>
        <a:cs typeface="+mn-cs"/>
      </a:defRPr>
    </a:lvl4pPr>
    <a:lvl5pPr marL="1828800" algn="l" rtl="0" eaLnBrk="0" fontAlgn="base" hangingPunct="0">
      <a:spcBef>
        <a:spcPct val="30000"/>
      </a:spcBef>
      <a:spcAft>
        <a:spcPct val="0"/>
      </a:spcAft>
      <a:defRPr sz="1200" kern="1200">
        <a:solidFill>
          <a:schemeClr val="tx1"/>
        </a:solidFill>
        <a:latin typeface="Times"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volcanoes.usgs.gov/Hazards/What/VolGas/volgas.html#SO2" TargetMode="External"/><Relationship Id="rId2" Type="http://schemas.openxmlformats.org/officeDocument/2006/relationships/slide" Target="../slides/slide15.xml"/><Relationship Id="rId1" Type="http://schemas.openxmlformats.org/officeDocument/2006/relationships/notesMaster" Target="../notesMasters/notesMaster1.xml"/><Relationship Id="rId5" Type="http://schemas.openxmlformats.org/officeDocument/2006/relationships/hyperlink" Target="http://volcanoes.usgs.gov/Hazards/What/VolGas/volgas.html#F" TargetMode="External"/><Relationship Id="rId4" Type="http://schemas.openxmlformats.org/officeDocument/2006/relationships/hyperlink" Target="http://volcanoes.usgs.gov/Hazards/What/VolGas/volgas.html#CO2" TargetMode="Externa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dfrc.nasa.gov/DTRS/2003/PDF/H-2511.pdf"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r>
              <a:rPr lang="en-US" smtClean="0">
                <a:latin typeface="Times" pitchFamily="18" charset="0"/>
              </a:rPr>
              <a:t>The ash particles also damage the external and aerodynamic surfaces of an aircraft…especially the windscreen (is a very common occurrence). Windscreens can become totally obscurred (etching) or even crack due to the ash’s hardness and the sppeds of the aircraft.  As a matter of fact, documentation of the frequency and cost of damage to the windscreen helped to spark alert system development. Photo, NOAA-15 Satellite, July 10, 2008, Kilauea Volcano – ash and gas “cloud.”</a:t>
            </a:r>
          </a:p>
          <a:p>
            <a:endParaRPr lang="en-US" smtClean="0">
              <a:latin typeface="Times" pitchFamily="18" charset="0"/>
            </a:endParaRPr>
          </a:p>
        </p:txBody>
      </p:sp>
      <p:sp>
        <p:nvSpPr>
          <p:cNvPr id="90116" name="Slide Number Placeholder 3"/>
          <p:cNvSpPr>
            <a:spLocks noGrp="1"/>
          </p:cNvSpPr>
          <p:nvPr>
            <p:ph type="sldNum" sz="quarter" idx="5"/>
          </p:nvPr>
        </p:nvSpPr>
        <p:spPr>
          <a:noFill/>
        </p:spPr>
        <p:txBody>
          <a:bodyPr/>
          <a:lstStyle/>
          <a:p>
            <a:fld id="{F598D38C-8208-4D6E-A2F9-C0076DBF1647}" type="slidenum">
              <a:rPr lang="en-US" smtClean="0">
                <a:latin typeface="Times" pitchFamily="18" charset="0"/>
              </a:rPr>
              <a:pPr/>
              <a:t>10</a:t>
            </a:fld>
            <a:endParaRPr lang="en-US" smtClean="0">
              <a:latin typeface="Times" pitchFamily="18"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latin typeface="Times" pitchFamily="18" charset="0"/>
              </a:rPr>
              <a:t>Why are we concerned?</a:t>
            </a:r>
            <a:r>
              <a:rPr lang="en-US" baseline="0" dirty="0" smtClean="0">
                <a:latin typeface="Times" pitchFamily="18" charset="0"/>
              </a:rPr>
              <a:t>  </a:t>
            </a:r>
          </a:p>
          <a:p>
            <a:endParaRPr lang="en-US" dirty="0" smtClean="0"/>
          </a:p>
          <a:p>
            <a:r>
              <a:rPr lang="en-US" dirty="0" smtClean="0"/>
              <a:t>Item 1 – potential dramatic</a:t>
            </a:r>
            <a:r>
              <a:rPr lang="en-US" baseline="0" dirty="0" smtClean="0"/>
              <a:t> and immediate hazards</a:t>
            </a:r>
          </a:p>
          <a:p>
            <a:r>
              <a:rPr lang="en-US" baseline="0" dirty="0" smtClean="0"/>
              <a:t>Item 2 -  irritant to human and animals (can be long term – refer to other slide for more info – to be delivered verbally?)</a:t>
            </a:r>
          </a:p>
          <a:p>
            <a:r>
              <a:rPr lang="en-US" baseline="0" dirty="0" smtClean="0"/>
              <a:t>Items 2-5 extent of damage and impacts depends on the extent of the eruption.</a:t>
            </a:r>
          </a:p>
          <a:p>
            <a:r>
              <a:rPr lang="en-US" baseline="0" dirty="0" smtClean="0"/>
              <a:t>This list in not all inclusive.  You can get more information:  (find a web site)</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ln/>
        </p:spPr>
        <p:txBody>
          <a:bodyPr/>
          <a:lstStyle/>
          <a:p>
            <a:r>
              <a:rPr lang="en-US" dirty="0" err="1" smtClean="0">
                <a:latin typeface="Times" pitchFamily="18" charset="0"/>
              </a:rPr>
              <a:t>Lahar</a:t>
            </a:r>
            <a:r>
              <a:rPr lang="en-US" dirty="0" smtClean="0">
                <a:latin typeface="Times" pitchFamily="18" charset="0"/>
              </a:rPr>
              <a:t>:  a hot or cold mixture of water and rock fragments flowing down the slopes of a volcano.</a:t>
            </a:r>
          </a:p>
          <a:p>
            <a:r>
              <a:rPr lang="en-US" dirty="0" smtClean="0">
                <a:latin typeface="Times" pitchFamily="18" charset="0"/>
              </a:rPr>
              <a:t>Landslide:  large masses of rock and soil that fail, fall, slide, or flow very rapidly under the force of gravity down a slope.</a:t>
            </a:r>
          </a:p>
          <a:p>
            <a:r>
              <a:rPr lang="en-US" dirty="0" err="1" smtClean="0">
                <a:latin typeface="Times" pitchFamily="18" charset="0"/>
              </a:rPr>
              <a:t>Pyroclastic</a:t>
            </a:r>
            <a:r>
              <a:rPr lang="en-US" dirty="0" smtClean="0">
                <a:latin typeface="Times" pitchFamily="18" charset="0"/>
              </a:rPr>
              <a:t> flows:  are high-density mixtures of hot, dry rock fragments and hot gases that move away from the vent that erupted them at high speeds. They may result from the explosive eruption of molten or solid rock fragments, or both.</a:t>
            </a:r>
          </a:p>
        </p:txBody>
      </p:sp>
      <p:sp>
        <p:nvSpPr>
          <p:cNvPr id="81924" name="Slide Number Placeholder 3"/>
          <p:cNvSpPr>
            <a:spLocks noGrp="1"/>
          </p:cNvSpPr>
          <p:nvPr>
            <p:ph type="sldNum" sz="quarter" idx="5"/>
          </p:nvPr>
        </p:nvSpPr>
        <p:spPr>
          <a:noFill/>
        </p:spPr>
        <p:txBody>
          <a:bodyPr/>
          <a:lstStyle/>
          <a:p>
            <a:fld id="{21F9F69C-FD0B-4FC0-AB02-E471A775C21A}" type="slidenum">
              <a:rPr lang="en-US" smtClean="0">
                <a:latin typeface="Times" pitchFamily="18" charset="0"/>
              </a:rPr>
              <a:pPr/>
              <a:t>12</a:t>
            </a:fld>
            <a:endParaRPr lang="en-US" smtClean="0">
              <a:latin typeface="Times" pitchFamily="18"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a:ln/>
        </p:spPr>
      </p:sp>
      <p:sp>
        <p:nvSpPr>
          <p:cNvPr id="82947" name="Notes Placeholder 2"/>
          <p:cNvSpPr>
            <a:spLocks noGrp="1"/>
          </p:cNvSpPr>
          <p:nvPr>
            <p:ph type="body" idx="1"/>
          </p:nvPr>
        </p:nvSpPr>
        <p:spPr>
          <a:noFill/>
          <a:ln/>
        </p:spPr>
        <p:txBody>
          <a:bodyPr/>
          <a:lstStyle/>
          <a:p>
            <a:pPr eaLnBrk="1" hangingPunct="1"/>
            <a:r>
              <a:rPr lang="en-US" dirty="0" smtClean="0">
                <a:solidFill>
                  <a:schemeClr val="bg1"/>
                </a:solidFill>
              </a:rPr>
              <a:t>Volcanic ash forms during explosive e</a:t>
            </a:r>
            <a:r>
              <a:rPr lang="fr-FR" dirty="0" err="1" smtClean="0">
                <a:solidFill>
                  <a:schemeClr val="bg1"/>
                </a:solidFill>
              </a:rPr>
              <a:t>ruptions</a:t>
            </a:r>
            <a:r>
              <a:rPr lang="fr-FR" dirty="0" smtClean="0">
                <a:solidFill>
                  <a:schemeClr val="bg1"/>
                </a:solidFill>
              </a:rPr>
              <a:t> </a:t>
            </a:r>
            <a:r>
              <a:rPr lang="en-US" dirty="0" smtClean="0">
                <a:solidFill>
                  <a:schemeClr val="bg1"/>
                </a:solidFill>
              </a:rPr>
              <a:t>when gases dissolved in the molten rock and under great pressure, expand and escape violently into the air.  The force of the escaping gas then  fiercely shatters the airborne, solidifying rocks.</a:t>
            </a:r>
          </a:p>
          <a:p>
            <a:pPr eaLnBrk="1" hangingPunct="1"/>
            <a:endParaRPr lang="en-US" dirty="0" smtClean="0">
              <a:solidFill>
                <a:schemeClr val="bg1"/>
              </a:solidFill>
            </a:endParaRPr>
          </a:p>
          <a:p>
            <a:pPr eaLnBrk="1" hangingPunct="1"/>
            <a:r>
              <a:rPr lang="en-US" dirty="0" smtClean="0">
                <a:solidFill>
                  <a:schemeClr val="bg1"/>
                </a:solidFill>
              </a:rPr>
              <a:t>Once in the air, and due to acquired momentum along with buoyancy effects, the hot ash (and other escaping gases) quickly rises and forms an eruption column that often reaches to more than 30,000 feet in elevation.  </a:t>
            </a:r>
          </a:p>
          <a:p>
            <a:pPr eaLnBrk="1" hangingPunct="1"/>
            <a:endParaRPr lang="en-US" dirty="0" smtClean="0">
              <a:solidFill>
                <a:schemeClr val="bg1"/>
              </a:solidFill>
              <a:latin typeface="Times" pitchFamily="18" charset="0"/>
            </a:endParaRPr>
          </a:p>
          <a:p>
            <a:pPr eaLnBrk="1" hangingPunct="1"/>
            <a:r>
              <a:rPr lang="en-US" dirty="0" smtClean="0">
                <a:latin typeface="Times" pitchFamily="18" charset="0"/>
              </a:rPr>
              <a:t>Listed as “mostly” insoluble because although silica and other silica rich minerals will not dissolve in water, many times the </a:t>
            </a:r>
            <a:r>
              <a:rPr lang="en-US" dirty="0" err="1" smtClean="0">
                <a:latin typeface="Times" pitchFamily="18" charset="0"/>
              </a:rPr>
              <a:t>ejecta</a:t>
            </a:r>
            <a:r>
              <a:rPr lang="en-US" dirty="0" smtClean="0">
                <a:latin typeface="Times" pitchFamily="18" charset="0"/>
              </a:rPr>
              <a:t> of volcanoes are coated in sulfide salts which will, through oxidation, form corrosive sulfuric acid solutions.  Also, in the atmosphere, sulfur dioxide will oxidize in the presence of water to form falling acidic solutions…aka “acid rain.”  These acidic solutions, along with the hard ash itself (traveling at over 500 mph) can easily etch the cockpit windscreen…resulting in near total obscuration.   </a:t>
            </a:r>
          </a:p>
        </p:txBody>
      </p:sp>
      <p:sp>
        <p:nvSpPr>
          <p:cNvPr id="82948" name="Slide Number Placeholder 3"/>
          <p:cNvSpPr>
            <a:spLocks noGrp="1"/>
          </p:cNvSpPr>
          <p:nvPr>
            <p:ph type="sldNum" sz="quarter" idx="5"/>
          </p:nvPr>
        </p:nvSpPr>
        <p:spPr>
          <a:noFill/>
        </p:spPr>
        <p:txBody>
          <a:bodyPr/>
          <a:lstStyle/>
          <a:p>
            <a:fld id="{3435136D-FC46-48E2-972F-6EF0422B66CA}" type="slidenum">
              <a:rPr lang="en-US" smtClean="0">
                <a:latin typeface="Times" pitchFamily="18" charset="0"/>
              </a:rPr>
              <a:pPr/>
              <a:t>13</a:t>
            </a:fld>
            <a:endParaRPr lang="en-US" smtClean="0">
              <a:latin typeface="Times" pitchFamily="18"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ln/>
        </p:spPr>
      </p:sp>
      <p:sp>
        <p:nvSpPr>
          <p:cNvPr id="83971" name="Notes Placeholder 2"/>
          <p:cNvSpPr>
            <a:spLocks noGrp="1"/>
          </p:cNvSpPr>
          <p:nvPr>
            <p:ph type="body" idx="1"/>
          </p:nvPr>
        </p:nvSpPr>
        <p:spPr>
          <a:noFill/>
          <a:ln/>
        </p:spPr>
        <p:txBody>
          <a:bodyPr/>
          <a:lstStyle/>
          <a:p>
            <a:r>
              <a:rPr lang="en-US" smtClean="0">
                <a:latin typeface="Times" pitchFamily="18" charset="0"/>
              </a:rPr>
              <a:t>Mount St. Helens’ ash cloud reached nearly 90,000 ft in about 30 minutes…well above the trop/strat cap.  Ash made its way around the world in about two weeks, with over 1000 commercial flights cancelled.  </a:t>
            </a:r>
          </a:p>
        </p:txBody>
      </p:sp>
      <p:sp>
        <p:nvSpPr>
          <p:cNvPr id="83972" name="Slide Number Placeholder 3"/>
          <p:cNvSpPr>
            <a:spLocks noGrp="1"/>
          </p:cNvSpPr>
          <p:nvPr>
            <p:ph type="sldNum" sz="quarter" idx="5"/>
          </p:nvPr>
        </p:nvSpPr>
        <p:spPr>
          <a:noFill/>
        </p:spPr>
        <p:txBody>
          <a:bodyPr/>
          <a:lstStyle/>
          <a:p>
            <a:fld id="{8F2FC86A-DDC2-453A-9066-2F89B559AD2F}" type="slidenum">
              <a:rPr lang="en-US" smtClean="0">
                <a:latin typeface="Times" pitchFamily="18" charset="0"/>
              </a:rPr>
              <a:pPr/>
              <a:t>14</a:t>
            </a:fld>
            <a:endParaRPr lang="en-US" smtClean="0">
              <a:latin typeface="Times" pitchFamily="18"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ln/>
        </p:spPr>
      </p:sp>
      <p:sp>
        <p:nvSpPr>
          <p:cNvPr id="84995" name="Notes Placeholder 2"/>
          <p:cNvSpPr>
            <a:spLocks noGrp="1"/>
          </p:cNvSpPr>
          <p:nvPr>
            <p:ph type="body" idx="1"/>
          </p:nvPr>
        </p:nvSpPr>
        <p:spPr>
          <a:noFill/>
          <a:ln/>
        </p:spPr>
        <p:txBody>
          <a:bodyPr/>
          <a:lstStyle/>
          <a:p>
            <a:r>
              <a:rPr lang="en-US" dirty="0" smtClean="0">
                <a:latin typeface="Times" pitchFamily="18" charset="0"/>
              </a:rPr>
              <a:t>The gases are listed in descending order of abundance:  HCL</a:t>
            </a:r>
            <a:r>
              <a:rPr lang="en-US" baseline="0" dirty="0" smtClean="0">
                <a:latin typeface="Times" pitchFamily="18" charset="0"/>
              </a:rPr>
              <a:t> and HF are strong acids.</a:t>
            </a:r>
            <a:endParaRPr lang="en-US" dirty="0" smtClean="0">
              <a:latin typeface="Times" pitchFamily="18" charset="0"/>
            </a:endParaRPr>
          </a:p>
          <a:p>
            <a:r>
              <a:rPr lang="en-US" dirty="0" smtClean="0">
                <a:latin typeface="Times" pitchFamily="18" charset="0"/>
              </a:rPr>
              <a:t>Together with the </a:t>
            </a:r>
            <a:r>
              <a:rPr lang="en-US" dirty="0" err="1" smtClean="0">
                <a:latin typeface="Times" pitchFamily="18" charset="0"/>
              </a:rPr>
              <a:t>tephra</a:t>
            </a:r>
            <a:r>
              <a:rPr lang="en-US" dirty="0" smtClean="0">
                <a:latin typeface="Times" pitchFamily="18" charset="0"/>
              </a:rPr>
              <a:t> and entrained air, volcanic gases can rise tens of kilometers into Earth's atmosphere during large explosive eruptions. Once airborne, the prevailing winds may blow the eruption cloud hundreds to thousands of kilometers from a volcano. The gases spread from an erupting vent primarily as acid aerosols (tiny acid droplets), compounds attached to </a:t>
            </a:r>
            <a:r>
              <a:rPr lang="en-US" dirty="0" err="1" smtClean="0">
                <a:latin typeface="Times" pitchFamily="18" charset="0"/>
              </a:rPr>
              <a:t>tephra</a:t>
            </a:r>
            <a:r>
              <a:rPr lang="en-US" dirty="0" smtClean="0">
                <a:latin typeface="Times" pitchFamily="18" charset="0"/>
              </a:rPr>
              <a:t> particles, and microscopic salt particles.</a:t>
            </a:r>
          </a:p>
          <a:p>
            <a:r>
              <a:rPr lang="en-US" dirty="0" smtClean="0">
                <a:latin typeface="Times" pitchFamily="18" charset="0"/>
              </a:rPr>
              <a:t>The volcanic gases that pose the greatest potential hazard to people, animals, agriculture, and property are </a:t>
            </a:r>
            <a:r>
              <a:rPr lang="en-US" dirty="0" smtClean="0">
                <a:latin typeface="Times" pitchFamily="18" charset="0"/>
                <a:hlinkClick r:id="rId3"/>
              </a:rPr>
              <a:t>sulfur dioxide</a:t>
            </a:r>
            <a:r>
              <a:rPr lang="en-US" dirty="0" smtClean="0">
                <a:latin typeface="Times" pitchFamily="18" charset="0"/>
              </a:rPr>
              <a:t>, </a:t>
            </a:r>
            <a:r>
              <a:rPr lang="en-US" dirty="0" smtClean="0">
                <a:latin typeface="Times" pitchFamily="18" charset="0"/>
                <a:hlinkClick r:id="rId4"/>
              </a:rPr>
              <a:t>carbon dioxide</a:t>
            </a:r>
            <a:r>
              <a:rPr lang="en-US" dirty="0" smtClean="0">
                <a:latin typeface="Times" pitchFamily="18" charset="0"/>
              </a:rPr>
              <a:t>, and </a:t>
            </a:r>
            <a:r>
              <a:rPr lang="en-US" dirty="0" smtClean="0">
                <a:latin typeface="Times" pitchFamily="18" charset="0"/>
                <a:hlinkClick r:id="rId5"/>
              </a:rPr>
              <a:t>hydrogen fluoride</a:t>
            </a:r>
            <a:r>
              <a:rPr lang="en-US" dirty="0" smtClean="0">
                <a:latin typeface="Times" pitchFamily="18" charset="0"/>
              </a:rPr>
              <a:t>. </a:t>
            </a:r>
          </a:p>
          <a:p>
            <a:endParaRPr lang="en-US" dirty="0" smtClean="0">
              <a:latin typeface="Times" pitchFamily="18" charset="0"/>
            </a:endParaRPr>
          </a:p>
          <a:p>
            <a:r>
              <a:rPr lang="en-US" dirty="0" smtClean="0">
                <a:latin typeface="Times" pitchFamily="18" charset="0"/>
              </a:rPr>
              <a:t>Locally, sulfur dioxide gas can lead to acid rain and air pollution downwind from a volcano. Globally, large explosive eruptions that inject a tremendous volume of sulfur aerosols into the stratosphere can lead to lower surface temperatures and promote depletion of the Earth's ozone layer. Because carbon dioxide gas is heavier than air, the gas may flow into in low-lying areas and collect in the soil. The concentration of carbon dioxide gas in these areas can be lethal to people, animals, and vegetation. A few historic eruptions have released sufficient fluorine-compounds to deform or kill animals that grazed on vegetation coated with volcanic ash; fluorine compounds tend to become concentrated on fine-grained ash particles, which can be ingested by animals.</a:t>
            </a:r>
          </a:p>
        </p:txBody>
      </p:sp>
      <p:sp>
        <p:nvSpPr>
          <p:cNvPr id="84996" name="Slide Number Placeholder 3"/>
          <p:cNvSpPr>
            <a:spLocks noGrp="1"/>
          </p:cNvSpPr>
          <p:nvPr>
            <p:ph type="sldNum" sz="quarter" idx="5"/>
          </p:nvPr>
        </p:nvSpPr>
        <p:spPr>
          <a:noFill/>
        </p:spPr>
        <p:txBody>
          <a:bodyPr/>
          <a:lstStyle/>
          <a:p>
            <a:fld id="{4EEBB576-4390-435B-8D10-8DD368043F7C}" type="slidenum">
              <a:rPr lang="en-US" smtClean="0">
                <a:latin typeface="Times" pitchFamily="18" charset="0"/>
              </a:rPr>
              <a:pPr/>
              <a:t>15</a:t>
            </a:fld>
            <a:endParaRPr lang="en-US" smtClean="0">
              <a:latin typeface="Times" pitchFamily="18"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a:ln/>
        </p:spPr>
      </p:sp>
      <p:sp>
        <p:nvSpPr>
          <p:cNvPr id="86019" name="Notes Placeholder 2"/>
          <p:cNvSpPr>
            <a:spLocks noGrp="1"/>
          </p:cNvSpPr>
          <p:nvPr>
            <p:ph type="body" idx="1"/>
          </p:nvPr>
        </p:nvSpPr>
        <p:spPr>
          <a:noFill/>
          <a:ln/>
        </p:spPr>
        <p:txBody>
          <a:bodyPr/>
          <a:lstStyle/>
          <a:p>
            <a:r>
              <a:rPr lang="en-US" dirty="0" smtClean="0">
                <a:latin typeface="Times" pitchFamily="18" charset="0"/>
              </a:rPr>
              <a:t>Example of CO</a:t>
            </a:r>
            <a:r>
              <a:rPr lang="en-US" sz="800" dirty="0" smtClean="0">
                <a:latin typeface="Times" pitchFamily="18" charset="0"/>
              </a:rPr>
              <a:t>2</a:t>
            </a:r>
            <a:r>
              <a:rPr lang="en-US" dirty="0" smtClean="0">
                <a:latin typeface="Times" pitchFamily="18" charset="0"/>
              </a:rPr>
              <a:t> poisoning:  Dead and dying trees on the south side of Mammoth Mountain were first noticed in 1990. Since then, about 170 acres of trees have died on all sides of the volcano, especially near Horseshoe Lake. When the soil was surveyed in 1994 for carbon dioxide gas, exceptionally high concentrations of gas were found in the soil beneath the trees. What caused such high concentrations of carbon dioxide gas? The most likely sources of the carbon dioxide gas include (1) magma that intruded beneath Mammoth Mountain during an earthquake swarm in 1989; and (2) limestone-rich rocks beneath Mammoth Mountain that were heated by the hot magma.</a:t>
            </a:r>
          </a:p>
          <a:p>
            <a:endParaRPr lang="en-US" dirty="0" smtClean="0">
              <a:latin typeface="Times" pitchFamily="18" charset="0"/>
            </a:endParaRPr>
          </a:p>
          <a:p>
            <a:pPr eaLnBrk="1" hangingPunct="1"/>
            <a:r>
              <a:rPr lang="en-US" dirty="0" smtClean="0">
                <a:latin typeface="Times" pitchFamily="18" charset="0"/>
              </a:rPr>
              <a:t>Additionally:  </a:t>
            </a:r>
            <a:r>
              <a:rPr lang="en-US" sz="1200" dirty="0" smtClean="0">
                <a:solidFill>
                  <a:srgbClr val="FFFF00"/>
                </a:solidFill>
              </a:rPr>
              <a:t>S0</a:t>
            </a:r>
            <a:r>
              <a:rPr lang="en-US" sz="1200" baseline="-25000" dirty="0" smtClean="0">
                <a:solidFill>
                  <a:srgbClr val="FFFF00"/>
                </a:solidFill>
              </a:rPr>
              <a:t>2</a:t>
            </a:r>
            <a:r>
              <a:rPr lang="en-US" sz="1200" dirty="0" smtClean="0">
                <a:solidFill>
                  <a:srgbClr val="FFFF00"/>
                </a:solidFill>
              </a:rPr>
              <a:t> gas can lead to acid rain production and air pollution downwind from the volcano. </a:t>
            </a:r>
          </a:p>
          <a:p>
            <a:pPr eaLnBrk="1" hangingPunct="1"/>
            <a:endParaRPr lang="en-US" sz="1200" dirty="0" smtClean="0">
              <a:solidFill>
                <a:srgbClr val="FFFF00"/>
              </a:solidFill>
            </a:endParaRPr>
          </a:p>
          <a:p>
            <a:pPr eaLnBrk="1" hangingPunct="1"/>
            <a:r>
              <a:rPr lang="en-US" sz="1200" dirty="0" smtClean="0">
                <a:solidFill>
                  <a:srgbClr val="FFFF00"/>
                </a:solidFill>
              </a:rPr>
              <a:t>C0</a:t>
            </a:r>
            <a:r>
              <a:rPr lang="en-US" sz="1200" baseline="-25000" dirty="0" smtClean="0">
                <a:solidFill>
                  <a:srgbClr val="FFFF00"/>
                </a:solidFill>
              </a:rPr>
              <a:t>2</a:t>
            </a:r>
            <a:r>
              <a:rPr lang="en-US" sz="1200" dirty="0" smtClean="0">
                <a:solidFill>
                  <a:srgbClr val="FFFF00"/>
                </a:solidFill>
              </a:rPr>
              <a:t> gas, being heavier than air, may flow like a river into in adjacent low-lying areas and accumulate in the soil. If sufficient in depth (low mixing) and concentration, the C0</a:t>
            </a:r>
            <a:r>
              <a:rPr lang="en-US" sz="1200" baseline="-25000" dirty="0" smtClean="0">
                <a:solidFill>
                  <a:srgbClr val="FFFF00"/>
                </a:solidFill>
              </a:rPr>
              <a:t>2</a:t>
            </a:r>
            <a:r>
              <a:rPr lang="en-US" sz="1200" dirty="0" smtClean="0">
                <a:solidFill>
                  <a:srgbClr val="FFFF00"/>
                </a:solidFill>
              </a:rPr>
              <a:t> gas can be lethal to all living matter. </a:t>
            </a:r>
          </a:p>
          <a:p>
            <a:pPr eaLnBrk="1" hangingPunct="1"/>
            <a:endParaRPr lang="en-US" sz="1200" dirty="0" smtClean="0">
              <a:solidFill>
                <a:srgbClr val="FFFF00"/>
              </a:solidFill>
            </a:endParaRPr>
          </a:p>
          <a:p>
            <a:pPr eaLnBrk="1" hangingPunct="1"/>
            <a:r>
              <a:rPr lang="en-US" sz="1200" dirty="0" smtClean="0">
                <a:solidFill>
                  <a:srgbClr val="FFFF00"/>
                </a:solidFill>
              </a:rPr>
              <a:t>A few notable eruptions in the past have released enough hydrogen fluoride (HF), carried on the wind and bound to ash particles, to kill or maim animals that ate any food coated in the ash.</a:t>
            </a:r>
          </a:p>
          <a:p>
            <a:r>
              <a:rPr lang="en-US" dirty="0" smtClean="0">
                <a:latin typeface="Times" pitchFamily="18" charset="0"/>
              </a:rPr>
              <a:t> </a:t>
            </a:r>
          </a:p>
        </p:txBody>
      </p:sp>
      <p:sp>
        <p:nvSpPr>
          <p:cNvPr id="86020" name="Slide Number Placeholder 3"/>
          <p:cNvSpPr>
            <a:spLocks noGrp="1"/>
          </p:cNvSpPr>
          <p:nvPr>
            <p:ph type="sldNum" sz="quarter" idx="5"/>
          </p:nvPr>
        </p:nvSpPr>
        <p:spPr>
          <a:noFill/>
        </p:spPr>
        <p:txBody>
          <a:bodyPr/>
          <a:lstStyle/>
          <a:p>
            <a:fld id="{1B63653D-3978-4337-A790-19F6B3BF9F32}" type="slidenum">
              <a:rPr lang="en-US" smtClean="0">
                <a:latin typeface="Times" pitchFamily="18" charset="0"/>
              </a:rPr>
              <a:pPr/>
              <a:t>16</a:t>
            </a:fld>
            <a:endParaRPr lang="en-US" smtClean="0">
              <a:latin typeface="Times" pitchFamily="18"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sz="1200" dirty="0" smtClean="0">
                <a:solidFill>
                  <a:schemeClr val="bg1"/>
                </a:solidFill>
              </a:rPr>
              <a:t>Photo:</a:t>
            </a:r>
            <a:r>
              <a:rPr lang="en-US" sz="1200" baseline="0" dirty="0" smtClean="0">
                <a:solidFill>
                  <a:schemeClr val="bg1"/>
                </a:solidFill>
              </a:rPr>
              <a:t> Clark Air force Base, June 29, 1991 – E. W. Wolfe</a:t>
            </a:r>
            <a:endParaRPr lang="en-US" sz="1200" dirty="0" smtClean="0">
              <a:solidFill>
                <a:schemeClr val="bg1"/>
              </a:solidFill>
            </a:endParaRPr>
          </a:p>
          <a:p>
            <a:pPr eaLnBrk="1" hangingPunct="1"/>
            <a:endParaRPr lang="en-US" sz="1200" dirty="0" smtClean="0">
              <a:solidFill>
                <a:schemeClr val="bg1"/>
              </a:solidFill>
            </a:endParaRPr>
          </a:p>
          <a:p>
            <a:pPr eaLnBrk="1" hangingPunct="1"/>
            <a:r>
              <a:rPr lang="en-US" sz="1200" dirty="0" smtClean="0">
                <a:solidFill>
                  <a:schemeClr val="bg1"/>
                </a:solidFill>
              </a:rPr>
              <a:t>Collapsed roofs due to heavy ash fall.</a:t>
            </a:r>
          </a:p>
          <a:p>
            <a:pPr eaLnBrk="1" hangingPunct="1"/>
            <a:endParaRPr lang="en-US" sz="1200" dirty="0" smtClean="0">
              <a:solidFill>
                <a:schemeClr val="bg1"/>
              </a:solidFill>
            </a:endParaRPr>
          </a:p>
          <a:p>
            <a:pPr eaLnBrk="1" hangingPunct="1"/>
            <a:r>
              <a:rPr lang="en-US" sz="1200" dirty="0" smtClean="0">
                <a:solidFill>
                  <a:schemeClr val="bg1"/>
                </a:solidFill>
              </a:rPr>
              <a:t>Inhaled ash particles from within a hot, dense </a:t>
            </a:r>
            <a:r>
              <a:rPr lang="en-US" sz="1200" dirty="0" err="1" smtClean="0">
                <a:solidFill>
                  <a:schemeClr val="bg1"/>
                </a:solidFill>
              </a:rPr>
              <a:t>pyroclastic</a:t>
            </a:r>
            <a:r>
              <a:rPr lang="en-US" sz="1200" dirty="0" smtClean="0">
                <a:solidFill>
                  <a:schemeClr val="bg1"/>
                </a:solidFill>
              </a:rPr>
              <a:t> flow will almost always results in death from burns or asphyxiation.</a:t>
            </a:r>
          </a:p>
          <a:p>
            <a:pPr eaLnBrk="1" hangingPunct="1"/>
            <a:endParaRPr lang="en-US" sz="1200" dirty="0" smtClean="0">
              <a:solidFill>
                <a:schemeClr val="bg1"/>
              </a:solidFill>
            </a:endParaRPr>
          </a:p>
          <a:p>
            <a:pPr eaLnBrk="1" hangingPunct="1"/>
            <a:r>
              <a:rPr lang="en-US" sz="1200" dirty="0" smtClean="0">
                <a:solidFill>
                  <a:schemeClr val="bg1"/>
                </a:solidFill>
              </a:rPr>
              <a:t>Long term exposure to breathable ash particles, generally less than 10 microns in size, will result in acute symptoms, such as: nasal irritation, throat irritation , dry coughing.</a:t>
            </a:r>
          </a:p>
          <a:p>
            <a:pPr eaLnBrk="1" hangingPunct="1"/>
            <a:endParaRPr lang="en-US" sz="1200" dirty="0" smtClean="0">
              <a:solidFill>
                <a:schemeClr val="bg1"/>
              </a:solidFill>
            </a:endParaRPr>
          </a:p>
          <a:p>
            <a:pPr eaLnBrk="1" hangingPunct="1"/>
            <a:r>
              <a:rPr lang="en-US" sz="1200" dirty="0" smtClean="0">
                <a:solidFill>
                  <a:schemeClr val="bg1"/>
                </a:solidFill>
              </a:rPr>
              <a:t>For people with pre-existing respiratory problems, severe bronchitis  may result…with symptoms lasting from weeks to months after the </a:t>
            </a:r>
            <a:r>
              <a:rPr lang="en-US" sz="1200" dirty="0" err="1" smtClean="0">
                <a:solidFill>
                  <a:schemeClr val="bg1"/>
                </a:solidFill>
              </a:rPr>
              <a:t>ashfall</a:t>
            </a:r>
            <a:r>
              <a:rPr lang="en-US" sz="1200" dirty="0" smtClean="0">
                <a:solidFill>
                  <a:schemeClr val="bg1"/>
                </a:solidFill>
              </a:rPr>
              <a:t>.</a:t>
            </a:r>
          </a:p>
          <a:p>
            <a:pPr eaLnBrk="1" hangingPunct="1"/>
            <a:endParaRPr lang="en-US" sz="1200" dirty="0" smtClean="0">
              <a:solidFill>
                <a:schemeClr val="bg1"/>
              </a:solidFill>
            </a:endParaRPr>
          </a:p>
          <a:p>
            <a:pPr eaLnBrk="1" hangingPunct="1"/>
            <a:r>
              <a:rPr lang="en-US" sz="1200" dirty="0" smtClean="0">
                <a:solidFill>
                  <a:schemeClr val="bg1"/>
                </a:solidFill>
              </a:rPr>
              <a:t>Eye and skin irritation and damage (to varying degrees) are also common side effects of exposure to airborne ash.</a:t>
            </a:r>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marL="548640" indent="-411480" fontAlgn="auto">
              <a:lnSpc>
                <a:spcPct val="90000"/>
              </a:lnSpc>
              <a:spcAft>
                <a:spcPts val="0"/>
              </a:spcAft>
              <a:buClr>
                <a:schemeClr val="tx1">
                  <a:shade val="95000"/>
                </a:schemeClr>
              </a:buClr>
              <a:buFont typeface="Wingdings 2"/>
              <a:buChar char=""/>
              <a:defRPr/>
            </a:pPr>
            <a:r>
              <a:rPr lang="en-US" dirty="0" smtClean="0"/>
              <a:t>Photo: Mt. Cleveland eruption, Jeff Williams, NASA.</a:t>
            </a:r>
            <a:endParaRPr lang="en-US" dirty="0"/>
          </a:p>
        </p:txBody>
      </p:sp>
      <p:sp>
        <p:nvSpPr>
          <p:cNvPr id="87044" name="Slide Number Placeholder 3"/>
          <p:cNvSpPr>
            <a:spLocks noGrp="1"/>
          </p:cNvSpPr>
          <p:nvPr>
            <p:ph type="sldNum" sz="quarter" idx="5"/>
          </p:nvPr>
        </p:nvSpPr>
        <p:spPr>
          <a:noFill/>
        </p:spPr>
        <p:txBody>
          <a:bodyPr/>
          <a:lstStyle/>
          <a:p>
            <a:fld id="{34BB7EA9-4AA6-4A5D-8883-E4218232707A}" type="slidenum">
              <a:rPr lang="en-US" smtClean="0">
                <a:latin typeface="Times" pitchFamily="18" charset="0"/>
              </a:rPr>
              <a:pPr/>
              <a:t>18</a:t>
            </a:fld>
            <a:endParaRPr lang="en-US" smtClean="0">
              <a:latin typeface="Times" pitchFamily="18"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140F8D4-AD0A-4A16-8ACA-C75DB1960229}" type="slidenum">
              <a:rPr lang="en-US"/>
              <a:pPr/>
              <a:t>19</a:t>
            </a:fld>
            <a:endParaRPr lang="en-US"/>
          </a:p>
        </p:txBody>
      </p:sp>
      <p:sp>
        <p:nvSpPr>
          <p:cNvPr id="226306" name="Rectangle 2"/>
          <p:cNvSpPr>
            <a:spLocks noGrp="1" noRot="1" noChangeAspect="1" noChangeArrowheads="1" noTextEdit="1"/>
          </p:cNvSpPr>
          <p:nvPr>
            <p:ph type="sldImg"/>
          </p:nvPr>
        </p:nvSpPr>
        <p:spPr>
          <a:ln/>
        </p:spPr>
      </p:sp>
      <p:sp>
        <p:nvSpPr>
          <p:cNvPr id="226307" name="Rectangle 3"/>
          <p:cNvSpPr>
            <a:spLocks noGrp="1" noChangeArrowheads="1"/>
          </p:cNvSpPr>
          <p:nvPr>
            <p:ph type="body" idx="1"/>
          </p:nvPr>
        </p:nvSpPr>
        <p:spPr/>
        <p:txBody>
          <a:bodyPr/>
          <a:lstStyle/>
          <a:p>
            <a:r>
              <a:rPr lang="en-US" dirty="0"/>
              <a:t>This is not an easy question to answer because the type of extensive research needed to answer these questions is destructive and expensive.  The ash encounter listed here suggests that even what is considered a diffuse cloud caused major problems that prompted having all 4 engines replaces.</a:t>
            </a:r>
          </a:p>
          <a:p>
            <a:r>
              <a:rPr lang="en-US" dirty="0"/>
              <a:t>The instruments detected SO2 and aerosol data.  The aircraft was flying ~200mi north of the northernmost projected path of the plume and ~800 mi n of the volcano.  The plume was ~35 hours old at this time.</a:t>
            </a:r>
          </a:p>
          <a:p>
            <a:r>
              <a:rPr lang="en-US" dirty="0"/>
              <a:t>Ash plume penetration (into the aircraft) can be detected by an odor in the cabin air, by changes in engine readings, at night by the presence of St. Elmo’s fire, or by frosting of windows.  The crew did not observe any of these features</a:t>
            </a:r>
            <a:r>
              <a:rPr lang="en-US" dirty="0" smtClean="0"/>
              <a:t>.</a:t>
            </a:r>
          </a:p>
          <a:p>
            <a:r>
              <a:rPr lang="en-US" dirty="0" smtClean="0"/>
              <a:t>Need to find paper</a:t>
            </a:r>
            <a:r>
              <a:rPr lang="en-US" baseline="0" dirty="0" smtClean="0"/>
              <a:t>, this link no longer works: </a:t>
            </a:r>
            <a:r>
              <a:rPr lang="en-US" sz="1200" b="1" dirty="0" smtClean="0">
                <a:solidFill>
                  <a:schemeClr val="bg1"/>
                </a:solidFill>
                <a:hlinkClick r:id="rId3"/>
              </a:rPr>
              <a:t>http://www.dfrc.nasa.gov/DTRS/2003/PDF/H-2511.pdf</a:t>
            </a:r>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48355E5-E093-401A-8675-B93CF4C35275}"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ln/>
        </p:spPr>
      </p:sp>
      <p:sp>
        <p:nvSpPr>
          <p:cNvPr id="88067" name="Notes Placeholder 2"/>
          <p:cNvSpPr>
            <a:spLocks noGrp="1"/>
          </p:cNvSpPr>
          <p:nvPr>
            <p:ph type="body" idx="1"/>
          </p:nvPr>
        </p:nvSpPr>
        <p:spPr>
          <a:noFill/>
          <a:ln/>
        </p:spPr>
        <p:txBody>
          <a:bodyPr/>
          <a:lstStyle/>
          <a:p>
            <a:r>
              <a:rPr lang="en-US" dirty="0" smtClean="0">
                <a:latin typeface="Times" pitchFamily="18" charset="0"/>
              </a:rPr>
              <a:t>The explosive characteristics are manifested as the fragmentation of the magma and the high speed jet that issues from the vent. The first distinct feature is a nearly </a:t>
            </a:r>
            <a:r>
              <a:rPr lang="en-US" dirty="0" err="1" smtClean="0">
                <a:latin typeface="Times" pitchFamily="18" charset="0"/>
              </a:rPr>
              <a:t>lithostatic</a:t>
            </a:r>
            <a:r>
              <a:rPr lang="en-US" dirty="0" smtClean="0">
                <a:latin typeface="Times" pitchFamily="18" charset="0"/>
              </a:rPr>
              <a:t> pressure distribution, which results from the increase of the height of the fragmentation surface. The second one is the atmospheric pressure at the vent; the flow is not choked. The third one is that the relative velocity between the gas and the ash is large at the vent despite the large interaction force between the two phases. The large relative velocity is established in the fractured-turbulent regime, and is maintained in the subsequent gas–ash flow regime.  DON’T MISINTERPRET</a:t>
            </a:r>
            <a:r>
              <a:rPr lang="en-US" baseline="0" dirty="0" smtClean="0">
                <a:latin typeface="Times" pitchFamily="18" charset="0"/>
              </a:rPr>
              <a:t> PLUMES WITH DEEP CONVECTIVE COLUMN TO BE THE MOST PROBLEMATIC.  Sometimes the smaller plumes are problematic close to airports.</a:t>
            </a:r>
            <a:endParaRPr lang="en-US" dirty="0" smtClean="0">
              <a:latin typeface="Times" pitchFamily="18" charset="0"/>
            </a:endParaRPr>
          </a:p>
        </p:txBody>
      </p:sp>
      <p:sp>
        <p:nvSpPr>
          <p:cNvPr id="88068" name="Slide Number Placeholder 3"/>
          <p:cNvSpPr>
            <a:spLocks noGrp="1"/>
          </p:cNvSpPr>
          <p:nvPr>
            <p:ph type="sldNum" sz="quarter" idx="5"/>
          </p:nvPr>
        </p:nvSpPr>
        <p:spPr>
          <a:noFill/>
        </p:spPr>
        <p:txBody>
          <a:bodyPr/>
          <a:lstStyle/>
          <a:p>
            <a:fld id="{D399397F-FDAF-4E3F-B690-4EFA25E6B6FA}" type="slidenum">
              <a:rPr lang="en-US" smtClean="0">
                <a:latin typeface="Times" pitchFamily="18" charset="0"/>
              </a:rPr>
              <a:pPr/>
              <a:t>20</a:t>
            </a:fld>
            <a:endParaRPr lang="en-US" smtClean="0">
              <a:latin typeface="Times" pitchFamily="18"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BE1545B-2B2D-49EA-9269-9D1CCCF36285}" type="slidenum">
              <a:rPr lang="en-US"/>
              <a:pPr/>
              <a:t>21</a:t>
            </a:fld>
            <a:endParaRPr lang="en-US"/>
          </a:p>
        </p:txBody>
      </p:sp>
      <p:sp>
        <p:nvSpPr>
          <p:cNvPr id="262146" name="Rectangle 2"/>
          <p:cNvSpPr>
            <a:spLocks noGrp="1" noRot="1" noChangeAspect="1" noChangeArrowheads="1" noTextEdit="1"/>
          </p:cNvSpPr>
          <p:nvPr>
            <p:ph type="sldImg"/>
          </p:nvPr>
        </p:nvSpPr>
        <p:spPr>
          <a:ln/>
        </p:spPr>
      </p:sp>
      <p:sp>
        <p:nvSpPr>
          <p:cNvPr id="262147" name="Rectangle 3"/>
          <p:cNvSpPr>
            <a:spLocks noGrp="1" noChangeArrowheads="1"/>
          </p:cNvSpPr>
          <p:nvPr>
            <p:ph type="body" idx="1"/>
          </p:nvPr>
        </p:nvSpPr>
        <p:spPr/>
        <p:txBody>
          <a:bodyPr/>
          <a:lstStyle/>
          <a:p>
            <a:r>
              <a:rPr lang="en-US" dirty="0"/>
              <a:t>Potential hazards to aircraft are related to the intensity of the eruption and where the aircraft is in relation to what type of eruption and what stage of the eruption.  The smaller eruptions become a hazard for ground operations and for aircraft taking off and landing.  The larger eruptions become a hazard to long-distance flights</a:t>
            </a:r>
            <a:r>
              <a:rPr lang="en-US" dirty="0" smtClean="0"/>
              <a:t>.</a:t>
            </a:r>
          </a:p>
          <a:p>
            <a:r>
              <a:rPr lang="en-US" sz="1200" dirty="0" smtClean="0">
                <a:solidFill>
                  <a:schemeClr val="bg1"/>
                </a:solidFill>
                <a:effectLst/>
                <a:latin typeface="Arial" pitchFamily="34" charset="0"/>
                <a:cs typeface="Arial" pitchFamily="34" charset="0"/>
              </a:rPr>
              <a:t>Schematic diagram showing the distribution of hazards to aircraft around explosive eruption columns of three selected frequencies.  Upper diagram is sectional view; lower diagram is plan view.  Vertical and horizontal scales are equal.</a:t>
            </a:r>
          </a:p>
          <a:p>
            <a:r>
              <a:rPr lang="en-US" sz="1200" dirty="0" smtClean="0">
                <a:solidFill>
                  <a:schemeClr val="bg1"/>
                </a:solidFill>
                <a:effectLst/>
                <a:latin typeface="Arial" pitchFamily="34" charset="0"/>
                <a:cs typeface="Arial" pitchFamily="34" charset="0"/>
              </a:rPr>
              <a:t>May need to be touched up.</a:t>
            </a:r>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fld id="{5EFD4C85-41B3-4CB8-87D8-CD2F8B6142D8}" type="slidenum">
              <a:rPr lang="en-US"/>
              <a:pPr/>
              <a:t>22</a:t>
            </a:fld>
            <a:endParaRPr lang="en-US"/>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r>
              <a:rPr lang="en-US" dirty="0" smtClean="0"/>
              <a:t>Potential hazards to aircraft are related to the intensity of the eruption and where the aircraft is in relation to what type of eruption and what stage of the eruption.  The smaller eruptions become a hazard for ground operations and for aircraft taking off and landing.  The larger eruptions become a hazard to long-distance flights. </a:t>
            </a:r>
          </a:p>
          <a:p>
            <a:pPr marL="0" marR="0" lvl="1" indent="0" algn="l" defTabSz="914400" rtl="0" eaLnBrk="0" fontAlgn="base" latinLnBrk="0" hangingPunct="0">
              <a:lnSpc>
                <a:spcPct val="100000"/>
              </a:lnSpc>
              <a:spcBef>
                <a:spcPct val="30000"/>
              </a:spcBef>
              <a:spcAft>
                <a:spcPct val="0"/>
              </a:spcAft>
              <a:buClrTx/>
              <a:buSzTx/>
              <a:buFontTx/>
              <a:buNone/>
              <a:tabLst/>
              <a:defRPr/>
            </a:pPr>
            <a:r>
              <a:rPr lang="en-US" i="1" dirty="0" smtClean="0"/>
              <a:t>Is this slide better?     Reference – one of many in this volume:  </a:t>
            </a:r>
            <a:r>
              <a:rPr lang="en-US" sz="1600" dirty="0" err="1" smtClean="0"/>
              <a:t>Engen</a:t>
            </a:r>
            <a:r>
              <a:rPr lang="en-US" sz="1600" dirty="0" smtClean="0"/>
              <a:t>; </a:t>
            </a:r>
            <a:r>
              <a:rPr lang="en-US" sz="1600" dirty="0" err="1" smtClean="0"/>
              <a:t>Cassadevall</a:t>
            </a:r>
            <a:r>
              <a:rPr lang="en-US" sz="1600" dirty="0" smtClean="0"/>
              <a:t>; </a:t>
            </a:r>
            <a:r>
              <a:rPr lang="en-US" sz="1600" dirty="0" err="1" smtClean="0"/>
              <a:t>Simkin</a:t>
            </a:r>
            <a:r>
              <a:rPr lang="en-US" sz="1600" dirty="0" smtClean="0"/>
              <a:t>; Self and Walker; </a:t>
            </a:r>
            <a:r>
              <a:rPr lang="en-US" sz="1600" dirty="0" err="1" smtClean="0"/>
              <a:t>Prata</a:t>
            </a:r>
            <a:r>
              <a:rPr lang="en-US" sz="1600" dirty="0" smtClean="0"/>
              <a:t> and Barton, Schneider and Rose, and other articles can be found in:  </a:t>
            </a:r>
            <a:r>
              <a:rPr lang="en-US" sz="1600" dirty="0" err="1" smtClean="0"/>
              <a:t>Casadevall</a:t>
            </a:r>
            <a:r>
              <a:rPr lang="en-US" sz="1600" dirty="0" smtClean="0"/>
              <a:t>, T. J., 1994:  Volcanic Ash and Aviation Safety: Proceedings of the First International Symposium on Volcanic Ash and Aviation Safety.  U.S. Geological Survey Bulletin 2047.</a:t>
            </a:r>
          </a:p>
          <a:p>
            <a:endParaRPr lang="en-US" i="1"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dirty="0" smtClean="0">
                <a:solidFill>
                  <a:schemeClr val="tx1"/>
                </a:solidFill>
              </a:rPr>
              <a:t>Schematic diagram showing the distribution of hazards to aircraft around explosive eruption columns of three selected frequencies.  Upper diagram is sectional view; lower diagram is plan view.  Vertical and horizontal scales are equal.</a:t>
            </a:r>
            <a:br>
              <a:rPr lang="en-US" sz="1200" b="1" dirty="0" smtClean="0">
                <a:solidFill>
                  <a:schemeClr val="tx1"/>
                </a:solidFill>
              </a:rPr>
            </a:br>
            <a:r>
              <a:rPr lang="en-US" sz="1100" b="1" dirty="0" smtClean="0">
                <a:solidFill>
                  <a:schemeClr val="tx1"/>
                </a:solidFill>
              </a:rPr>
              <a:t>Self and Walker, 1994</a:t>
            </a:r>
          </a:p>
          <a:p>
            <a:endParaRPr lang="en-US" sz="1100" b="1" dirty="0" smtClean="0">
              <a:solidFill>
                <a:schemeClr val="tx1"/>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dirty="0" smtClean="0"/>
              <a:t>Potential hazards to aircraft are related to the intensity of the eruption and where the aircraft is in relation to what type of eruption and what stage of the eruption.  The smaller eruptions become a hazard for ground operations and for aircraft taking off and landing.  The larger eruptions become a hazard to long-distance flights.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dirty="0" err="1" smtClean="0"/>
              <a:t>Casadevall</a:t>
            </a:r>
            <a:r>
              <a:rPr lang="en-US" sz="1100" dirty="0" smtClean="0"/>
              <a:t>, T. J., 1994:  </a:t>
            </a:r>
            <a:r>
              <a:rPr lang="en-US" sz="1100" i="1" dirty="0" smtClean="0"/>
              <a:t>Volcanic Ash and Aviation Safety: Proceedings of the First International Symposium on Volcanic Ash and Aviation Safety</a:t>
            </a:r>
            <a:r>
              <a:rPr lang="en-US" sz="1100" dirty="0" smtClean="0"/>
              <a:t>.  U.S. Geological Survey Bulletin 2047.</a:t>
            </a:r>
          </a:p>
          <a:p>
            <a:endParaRPr lang="en-US" sz="1100" b="1" dirty="0" smtClean="0">
              <a:solidFill>
                <a:schemeClr val="tx1"/>
              </a:solidFill>
            </a:endParaRPr>
          </a:p>
          <a:p>
            <a:endParaRPr lang="en-US" sz="1100" b="1" dirty="0" smtClean="0">
              <a:solidFill>
                <a:schemeClr val="tx1"/>
              </a:solidFill>
            </a:endParaRPr>
          </a:p>
          <a:p>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marL="548640" indent="-411480" fontAlgn="auto">
              <a:lnSpc>
                <a:spcPct val="90000"/>
              </a:lnSpc>
              <a:spcAft>
                <a:spcPts val="0"/>
              </a:spcAft>
              <a:buClr>
                <a:schemeClr val="tx1">
                  <a:shade val="95000"/>
                </a:schemeClr>
              </a:buClr>
              <a:buFont typeface="Wingdings 2"/>
              <a:buChar char=""/>
              <a:defRPr/>
            </a:pPr>
            <a:r>
              <a:rPr lang="en-US" dirty="0" smtClean="0"/>
              <a:t>Photo, NOAA-15 Satellite, July 10, 2008, Kilauea Volcano – ash and gas “cloud.”</a:t>
            </a:r>
          </a:p>
          <a:p>
            <a:pPr marL="548640" indent="-411480" fontAlgn="auto">
              <a:lnSpc>
                <a:spcPct val="90000"/>
              </a:lnSpc>
              <a:spcAft>
                <a:spcPts val="0"/>
              </a:spcAft>
              <a:buClr>
                <a:schemeClr val="tx1">
                  <a:shade val="95000"/>
                </a:schemeClr>
              </a:buClr>
              <a:buFont typeface="Wingdings 2"/>
              <a:buNone/>
              <a:defRPr/>
            </a:pPr>
            <a:r>
              <a:rPr lang="en-US" dirty="0" smtClean="0"/>
              <a:t>Is this to show a health hazard or aviation hazard or both?  May need to relocate to a more appropriate place.</a:t>
            </a:r>
          </a:p>
          <a:p>
            <a:pPr>
              <a:defRPr/>
            </a:pPr>
            <a:endParaRPr lang="en-US" dirty="0" smtClean="0"/>
          </a:p>
          <a:p>
            <a:pPr>
              <a:defRPr/>
            </a:pPr>
            <a:endParaRPr lang="en-US" dirty="0"/>
          </a:p>
        </p:txBody>
      </p:sp>
      <p:sp>
        <p:nvSpPr>
          <p:cNvPr id="91140" name="Slide Number Placeholder 3"/>
          <p:cNvSpPr>
            <a:spLocks noGrp="1"/>
          </p:cNvSpPr>
          <p:nvPr>
            <p:ph type="sldNum" sz="quarter" idx="5"/>
          </p:nvPr>
        </p:nvSpPr>
        <p:spPr>
          <a:noFill/>
        </p:spPr>
        <p:txBody>
          <a:bodyPr/>
          <a:lstStyle/>
          <a:p>
            <a:fld id="{8CE8794D-3520-40CB-909A-92514D056C16}" type="slidenum">
              <a:rPr lang="en-US" smtClean="0">
                <a:latin typeface="Times" pitchFamily="18" charset="0"/>
              </a:rPr>
              <a:pPr/>
              <a:t>24</a:t>
            </a:fld>
            <a:endParaRPr lang="en-US" smtClean="0">
              <a:latin typeface="Times" pitchFamily="18"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a:ln/>
        </p:spPr>
      </p:sp>
      <p:sp>
        <p:nvSpPr>
          <p:cNvPr id="93187" name="Notes Placeholder 2"/>
          <p:cNvSpPr>
            <a:spLocks noGrp="1"/>
          </p:cNvSpPr>
          <p:nvPr>
            <p:ph type="body" idx="1"/>
          </p:nvPr>
        </p:nvSpPr>
        <p:spPr>
          <a:noFill/>
          <a:ln/>
        </p:spPr>
        <p:txBody>
          <a:bodyPr/>
          <a:lstStyle/>
          <a:p>
            <a:r>
              <a:rPr lang="en-US" dirty="0" smtClean="0">
                <a:latin typeface="Times" pitchFamily="18" charset="0"/>
              </a:rPr>
              <a:t>Eighty-eight B-25 aircraft of the USAAF were buried in volcanic ash from Mt Vesuvius in Italy March 1944 and rendered completely useless for further operations.</a:t>
            </a:r>
          </a:p>
          <a:p>
            <a:r>
              <a:rPr lang="en-US" dirty="0" smtClean="0">
                <a:latin typeface="Times" pitchFamily="18" charset="0"/>
              </a:rPr>
              <a:t>Impressive picture  “Gee I forgot my favorite coffee</a:t>
            </a:r>
            <a:r>
              <a:rPr lang="en-US" baseline="0" dirty="0" smtClean="0">
                <a:latin typeface="Times" pitchFamily="18" charset="0"/>
              </a:rPr>
              <a:t> cup, do you think I can dig it out?”  This might go better near front with other damage to planes.</a:t>
            </a:r>
            <a:endParaRPr lang="en-US" dirty="0" smtClean="0">
              <a:latin typeface="Times" pitchFamily="18" charset="0"/>
            </a:endParaRPr>
          </a:p>
        </p:txBody>
      </p:sp>
      <p:sp>
        <p:nvSpPr>
          <p:cNvPr id="93188" name="Slide Number Placeholder 3"/>
          <p:cNvSpPr>
            <a:spLocks noGrp="1"/>
          </p:cNvSpPr>
          <p:nvPr>
            <p:ph type="sldNum" sz="quarter" idx="5"/>
          </p:nvPr>
        </p:nvSpPr>
        <p:spPr>
          <a:noFill/>
        </p:spPr>
        <p:txBody>
          <a:bodyPr/>
          <a:lstStyle/>
          <a:p>
            <a:fld id="{01304D2B-861A-4EDC-A22A-8CCAC2ED40BD}" type="slidenum">
              <a:rPr lang="en-US" smtClean="0">
                <a:latin typeface="Times" pitchFamily="18" charset="0"/>
              </a:rPr>
              <a:pPr/>
              <a:t>25</a:t>
            </a:fld>
            <a:endParaRPr lang="en-US" smtClean="0">
              <a:latin typeface="Times" pitchFamily="18"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a:ln/>
        </p:spPr>
      </p:sp>
      <p:sp>
        <p:nvSpPr>
          <p:cNvPr id="94211" name="Notes Placeholder 2"/>
          <p:cNvSpPr>
            <a:spLocks noGrp="1"/>
          </p:cNvSpPr>
          <p:nvPr>
            <p:ph type="body" idx="1"/>
          </p:nvPr>
        </p:nvSpPr>
        <p:spPr>
          <a:noFill/>
          <a:ln/>
        </p:spPr>
        <p:txBody>
          <a:bodyPr/>
          <a:lstStyle/>
          <a:p>
            <a:r>
              <a:rPr lang="en-US" dirty="0" smtClean="0">
                <a:latin typeface="Times" pitchFamily="18" charset="0"/>
              </a:rPr>
              <a:t>Ash from Mt. Pinatubo blankets the region like snow – 11/27/1991.</a:t>
            </a:r>
          </a:p>
          <a:p>
            <a:endParaRPr lang="en-US" dirty="0" smtClean="0">
              <a:latin typeface="Times" pitchFamily="18" charset="0"/>
            </a:endParaRPr>
          </a:p>
          <a:p>
            <a:pPr eaLnBrk="1" hangingPunct="1"/>
            <a:r>
              <a:rPr lang="en-US" dirty="0" smtClean="0">
                <a:solidFill>
                  <a:schemeClr val="bg1"/>
                </a:solidFill>
              </a:rPr>
              <a:t>It can take many hours for eruptions occurring in remote regions to be recognized and assessed…while some relatively mild eruptions occurring in remote areas can even go undetected. </a:t>
            </a:r>
          </a:p>
          <a:p>
            <a:pPr eaLnBrk="1" hangingPunct="1"/>
            <a:r>
              <a:rPr lang="en-US" dirty="0" smtClean="0">
                <a:solidFill>
                  <a:schemeClr val="bg1"/>
                </a:solidFill>
              </a:rPr>
              <a:t>Volcanic ash can reach commercial flight levels (30,000 ft or above) in 5 to 10 minutes and remain airborne for several days.</a:t>
            </a:r>
          </a:p>
          <a:p>
            <a:pPr eaLnBrk="1" hangingPunct="1"/>
            <a:endParaRPr lang="en-US" dirty="0" smtClean="0">
              <a:solidFill>
                <a:schemeClr val="bg1"/>
              </a:solidFill>
            </a:endParaRPr>
          </a:p>
          <a:p>
            <a:pPr eaLnBrk="1" hangingPunct="1"/>
            <a:r>
              <a:rPr lang="en-US" sz="1200" dirty="0" smtClean="0"/>
              <a:t>Weak eruptions, spreading (optical thinning) of the plume, or background non-volcanic clouds can significantly reduce the visible satellite signature, making it quite difficult to correctly discern the ash cloud.</a:t>
            </a:r>
          </a:p>
          <a:p>
            <a:pPr eaLnBrk="1" hangingPunct="1"/>
            <a:r>
              <a:rPr lang="en-US" sz="1200" dirty="0" smtClean="0"/>
              <a:t>Wide variability in composition and structure of ash can also cause various detection problems.</a:t>
            </a:r>
          </a:p>
          <a:p>
            <a:pPr eaLnBrk="1" hangingPunct="1"/>
            <a:r>
              <a:rPr lang="en-US" sz="1200" dirty="0" smtClean="0"/>
              <a:t>Ash cloud height can be a particularly tricky problem, especially when the plume is optically thin. </a:t>
            </a:r>
          </a:p>
          <a:p>
            <a:pPr eaLnBrk="1" hangingPunct="1"/>
            <a:r>
              <a:rPr lang="en-US" sz="1200" dirty="0" smtClean="0"/>
              <a:t>Aircraft radar is ineffective in locating ash clouds.</a:t>
            </a:r>
          </a:p>
          <a:p>
            <a:pPr eaLnBrk="1" hangingPunct="1"/>
            <a:endParaRPr lang="en-US" dirty="0" smtClean="0">
              <a:solidFill>
                <a:schemeClr val="bg1"/>
              </a:solidFill>
            </a:endParaRPr>
          </a:p>
          <a:p>
            <a:pPr eaLnBrk="1" hangingPunct="1"/>
            <a:endParaRPr lang="en-US" dirty="0" smtClean="0">
              <a:latin typeface="Times" pitchFamily="18" charset="0"/>
            </a:endParaRPr>
          </a:p>
        </p:txBody>
      </p:sp>
      <p:sp>
        <p:nvSpPr>
          <p:cNvPr id="94212" name="Slide Number Placeholder 3"/>
          <p:cNvSpPr>
            <a:spLocks noGrp="1"/>
          </p:cNvSpPr>
          <p:nvPr>
            <p:ph type="sldNum" sz="quarter" idx="5"/>
          </p:nvPr>
        </p:nvSpPr>
        <p:spPr>
          <a:noFill/>
        </p:spPr>
        <p:txBody>
          <a:bodyPr/>
          <a:lstStyle/>
          <a:p>
            <a:fld id="{DCDA8E97-2FB5-4383-8E3F-D2E4B0BB4D2F}" type="slidenum">
              <a:rPr lang="en-US" smtClean="0">
                <a:latin typeface="Times" pitchFamily="18" charset="0"/>
              </a:rPr>
              <a:pPr/>
              <a:t>26</a:t>
            </a:fld>
            <a:endParaRPr lang="en-US" smtClean="0">
              <a:latin typeface="Times" pitchFamily="18"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solidFill>
                  <a:schemeClr val="bg1"/>
                </a:solidFill>
              </a:rPr>
              <a:t>Worldwide, nearly 500 airports lie within 100 km (62 miles) of active volcanoes. </a:t>
            </a:r>
          </a:p>
          <a:p>
            <a:endParaRPr lang="en-US" dirty="0"/>
          </a:p>
        </p:txBody>
      </p:sp>
      <p:sp>
        <p:nvSpPr>
          <p:cNvPr id="4" name="Slide Number Placeholder 3"/>
          <p:cNvSpPr>
            <a:spLocks noGrp="1"/>
          </p:cNvSpPr>
          <p:nvPr>
            <p:ph type="sldNum" sz="quarter" idx="10"/>
          </p:nvPr>
        </p:nvSpPr>
        <p:spPr/>
        <p:txBody>
          <a:bodyPr/>
          <a:lstStyle/>
          <a:p>
            <a:fld id="{3020AEB5-BAE0-4C32-A5F0-D3053EB2B328}"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p:spPr>
      </p:sp>
      <p:sp>
        <p:nvSpPr>
          <p:cNvPr id="96259" name="Notes Placeholder 2"/>
          <p:cNvSpPr>
            <a:spLocks noGrp="1"/>
          </p:cNvSpPr>
          <p:nvPr>
            <p:ph type="body" idx="1"/>
          </p:nvPr>
        </p:nvSpPr>
        <p:spPr>
          <a:noFill/>
          <a:ln/>
        </p:spPr>
        <p:txBody>
          <a:bodyPr/>
          <a:lstStyle/>
          <a:p>
            <a:r>
              <a:rPr lang="en-US" smtClean="0">
                <a:latin typeface="Times" pitchFamily="18" charset="0"/>
              </a:rPr>
              <a:t>There are over a hundred active volcanoes in the North Pacific region (about 20% of the world’s active volcanoes).</a:t>
            </a:r>
          </a:p>
        </p:txBody>
      </p:sp>
      <p:sp>
        <p:nvSpPr>
          <p:cNvPr id="96260" name="Slide Number Placeholder 3"/>
          <p:cNvSpPr>
            <a:spLocks noGrp="1"/>
          </p:cNvSpPr>
          <p:nvPr>
            <p:ph type="sldNum" sz="quarter" idx="5"/>
          </p:nvPr>
        </p:nvSpPr>
        <p:spPr>
          <a:noFill/>
        </p:spPr>
        <p:txBody>
          <a:bodyPr/>
          <a:lstStyle/>
          <a:p>
            <a:fld id="{B9037588-2411-4B46-A0CD-E3C9B71E8448}" type="slidenum">
              <a:rPr lang="en-US" smtClean="0">
                <a:latin typeface="Times" pitchFamily="18" charset="0"/>
              </a:rPr>
              <a:pPr/>
              <a:t>28</a:t>
            </a:fld>
            <a:endParaRPr lang="en-US" smtClean="0">
              <a:latin typeface="Times" pitchFamily="18"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ln/>
        </p:spPr>
      </p:sp>
      <p:sp>
        <p:nvSpPr>
          <p:cNvPr id="97283" name="Notes Placeholder 2"/>
          <p:cNvSpPr>
            <a:spLocks noGrp="1"/>
          </p:cNvSpPr>
          <p:nvPr>
            <p:ph type="body" idx="1"/>
          </p:nvPr>
        </p:nvSpPr>
        <p:spPr>
          <a:noFill/>
          <a:ln/>
        </p:spPr>
        <p:txBody>
          <a:bodyPr/>
          <a:lstStyle/>
          <a:p>
            <a:r>
              <a:rPr lang="en-US" dirty="0" smtClean="0">
                <a:latin typeface="Times" pitchFamily="18" charset="0"/>
              </a:rPr>
              <a:t>Common flight routes near or over this highly active volcanic region.   One can easily see the need for advanced observations and forecasting of volcanic plume movement. </a:t>
            </a:r>
          </a:p>
        </p:txBody>
      </p:sp>
      <p:sp>
        <p:nvSpPr>
          <p:cNvPr id="97284" name="Slide Number Placeholder 3"/>
          <p:cNvSpPr>
            <a:spLocks noGrp="1"/>
          </p:cNvSpPr>
          <p:nvPr>
            <p:ph type="sldNum" sz="quarter" idx="5"/>
          </p:nvPr>
        </p:nvSpPr>
        <p:spPr>
          <a:noFill/>
        </p:spPr>
        <p:txBody>
          <a:bodyPr/>
          <a:lstStyle/>
          <a:p>
            <a:fld id="{5E284646-3418-4A75-8C5E-81FE1BB27431}" type="slidenum">
              <a:rPr lang="en-US" smtClean="0">
                <a:latin typeface="Times" pitchFamily="18" charset="0"/>
              </a:rPr>
              <a:pPr/>
              <a:t>29</a:t>
            </a:fld>
            <a:endParaRPr lang="en-US" smtClean="0">
              <a:latin typeface="Times"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Edit</a:t>
            </a:r>
            <a:r>
              <a:rPr lang="en-US" baseline="0" dirty="0" smtClean="0"/>
              <a:t> outline later as we progress.</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a:ln/>
        </p:spPr>
      </p:sp>
      <p:sp>
        <p:nvSpPr>
          <p:cNvPr id="98307" name="Notes Placeholder 2"/>
          <p:cNvSpPr>
            <a:spLocks noGrp="1"/>
          </p:cNvSpPr>
          <p:nvPr>
            <p:ph type="body" idx="1"/>
          </p:nvPr>
        </p:nvSpPr>
        <p:spPr>
          <a:noFill/>
          <a:ln/>
        </p:spPr>
        <p:txBody>
          <a:bodyPr/>
          <a:lstStyle/>
          <a:p>
            <a:pPr eaLnBrk="1" hangingPunct="1"/>
            <a:r>
              <a:rPr lang="en-US" sz="1200" dirty="0" smtClean="0">
                <a:solidFill>
                  <a:schemeClr val="bg1"/>
                </a:solidFill>
              </a:rPr>
              <a:t>In addition to posing a hazard to in-flight aircraft,   volcanic ash can disrupt airport operations with local to global consequences for both life and commerce. </a:t>
            </a:r>
          </a:p>
          <a:p>
            <a:pPr eaLnBrk="1" hangingPunct="1"/>
            <a:endParaRPr lang="en-US" sz="1200" dirty="0" smtClean="0">
              <a:solidFill>
                <a:schemeClr val="bg1"/>
              </a:solidFill>
            </a:endParaRPr>
          </a:p>
          <a:p>
            <a:pPr eaLnBrk="1" hangingPunct="1"/>
            <a:r>
              <a:rPr lang="en-US" sz="1200" dirty="0" smtClean="0">
                <a:solidFill>
                  <a:schemeClr val="bg1"/>
                </a:solidFill>
              </a:rPr>
              <a:t>Worldwide, nearly 500 airports lie within 100 km (62 miles) of active volcanoes. </a:t>
            </a:r>
          </a:p>
          <a:p>
            <a:pPr eaLnBrk="1" hangingPunct="1"/>
            <a:r>
              <a:rPr lang="en-US" sz="1200" dirty="0" smtClean="0">
                <a:solidFill>
                  <a:schemeClr val="bg1"/>
                </a:solidFill>
              </a:rPr>
              <a:t>The primary volcanic hazard to airports is </a:t>
            </a:r>
            <a:r>
              <a:rPr lang="en-US" sz="1200" dirty="0" err="1" smtClean="0">
                <a:solidFill>
                  <a:schemeClr val="bg1"/>
                </a:solidFill>
              </a:rPr>
              <a:t>ashfall</a:t>
            </a:r>
            <a:r>
              <a:rPr lang="en-US" sz="1200" dirty="0" smtClean="0">
                <a:solidFill>
                  <a:schemeClr val="bg1"/>
                </a:solidFill>
              </a:rPr>
              <a:t>, which causes not only loss of visibility and slippery runways, but structural damage and contamination to ground systems and stored aircraft along with slippery runways. </a:t>
            </a:r>
          </a:p>
          <a:p>
            <a:pPr eaLnBrk="1" hangingPunct="1"/>
            <a:endParaRPr lang="en-US" sz="1200" dirty="0" smtClean="0">
              <a:solidFill>
                <a:schemeClr val="bg1"/>
              </a:solidFill>
            </a:endParaRPr>
          </a:p>
          <a:p>
            <a:pPr eaLnBrk="1" hangingPunct="1"/>
            <a:r>
              <a:rPr lang="en-US" sz="1200" dirty="0" smtClean="0">
                <a:solidFill>
                  <a:schemeClr val="bg1"/>
                </a:solidFill>
              </a:rPr>
              <a:t>Ash in airspace around airports has damaged in-flight aircraft and caused airport closures that can involve loss of alternate landing sites.  </a:t>
            </a:r>
          </a:p>
          <a:p>
            <a:endParaRPr lang="en-US" dirty="0" smtClean="0">
              <a:latin typeface="Times" pitchFamily="18" charset="0"/>
            </a:endParaRPr>
          </a:p>
          <a:p>
            <a:endParaRPr lang="en-US" dirty="0" smtClean="0">
              <a:latin typeface="Times" pitchFamily="18" charset="0"/>
            </a:endParaRPr>
          </a:p>
          <a:p>
            <a:r>
              <a:rPr lang="en-US" dirty="0" smtClean="0">
                <a:latin typeface="Times" pitchFamily="18" charset="0"/>
              </a:rPr>
              <a:t>Mt. Pinatubo, June 1991.  Accumulation of even a few millimeters of ash has caused temporary airport closures. Heavy ash fall of up to 6 inches caused this World Airways CD-10 airplane at </a:t>
            </a:r>
            <a:r>
              <a:rPr lang="en-US" dirty="0" err="1" smtClean="0">
                <a:latin typeface="Times" pitchFamily="18" charset="0"/>
              </a:rPr>
              <a:t>Cubi</a:t>
            </a:r>
            <a:r>
              <a:rPr lang="en-US" dirty="0" smtClean="0">
                <a:latin typeface="Times" pitchFamily="18" charset="0"/>
              </a:rPr>
              <a:t> Point Naval Air Station to set on its tail. All told, 20 commercial jet aircraft were heavily damaged. The ash cloud caused eleven commercial aircraft in flight emergencies.  On rare occasions, airports also have been damaged by </a:t>
            </a:r>
            <a:r>
              <a:rPr lang="en-US" dirty="0" err="1" smtClean="0">
                <a:latin typeface="Times" pitchFamily="18" charset="0"/>
              </a:rPr>
              <a:t>pyroclastic</a:t>
            </a:r>
            <a:r>
              <a:rPr lang="en-US" dirty="0" smtClean="0">
                <a:latin typeface="Times" pitchFamily="18" charset="0"/>
              </a:rPr>
              <a:t> flows (e.g., on the island of Montserrat, British West Indies, in 1997) and lava flows (notably, at </a:t>
            </a:r>
            <a:r>
              <a:rPr lang="en-US" dirty="0" err="1" smtClean="0">
                <a:latin typeface="Times" pitchFamily="18" charset="0"/>
              </a:rPr>
              <a:t>Goma</a:t>
            </a:r>
            <a:r>
              <a:rPr lang="en-US" dirty="0" smtClean="0">
                <a:latin typeface="Times" pitchFamily="18" charset="0"/>
              </a:rPr>
              <a:t>, Dem. Rep. of Congo, in 2002). </a:t>
            </a:r>
          </a:p>
        </p:txBody>
      </p:sp>
      <p:sp>
        <p:nvSpPr>
          <p:cNvPr id="98308" name="Slide Number Placeholder 3"/>
          <p:cNvSpPr>
            <a:spLocks noGrp="1"/>
          </p:cNvSpPr>
          <p:nvPr>
            <p:ph type="sldNum" sz="quarter" idx="5"/>
          </p:nvPr>
        </p:nvSpPr>
        <p:spPr>
          <a:noFill/>
        </p:spPr>
        <p:txBody>
          <a:bodyPr/>
          <a:lstStyle/>
          <a:p>
            <a:fld id="{6B76E54A-82E0-4280-A438-1ADC14F9C402}" type="slidenum">
              <a:rPr lang="en-US" smtClean="0">
                <a:latin typeface="Times" pitchFamily="18" charset="0"/>
              </a:rPr>
              <a:pPr/>
              <a:t>30</a:t>
            </a:fld>
            <a:endParaRPr lang="en-US" smtClean="0">
              <a:latin typeface="Times" pitchFamily="18"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Volcano Observatories are a very important resource for</a:t>
            </a:r>
            <a:r>
              <a:rPr lang="en-US" baseline="0" dirty="0" smtClean="0"/>
              <a:t> </a:t>
            </a:r>
            <a:r>
              <a:rPr lang="en-US" b="1" baseline="0" dirty="0" smtClean="0"/>
              <a:t>pre-eruption, eruption and post eruption</a:t>
            </a:r>
            <a:r>
              <a:rPr lang="en-US" baseline="0" dirty="0" smtClean="0"/>
              <a:t> monitoring.  We’ll talk about the flow of information later, but it’s important that the experts are included. </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020AEB5-BAE0-4C32-A5F0-D3053EB2B328}" type="slidenum">
              <a:rPr lang="en-US" smtClean="0"/>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a:ln/>
        </p:spPr>
      </p:sp>
      <p:sp>
        <p:nvSpPr>
          <p:cNvPr id="99331" name="Notes Placeholder 2"/>
          <p:cNvSpPr>
            <a:spLocks noGrp="1"/>
          </p:cNvSpPr>
          <p:nvPr>
            <p:ph type="body" idx="1"/>
          </p:nvPr>
        </p:nvSpPr>
        <p:spPr>
          <a:noFill/>
          <a:ln/>
        </p:spPr>
        <p:txBody>
          <a:bodyPr/>
          <a:lstStyle/>
          <a:p>
            <a:r>
              <a:rPr lang="en-US" dirty="0" smtClean="0">
                <a:latin typeface="Times" pitchFamily="18" charset="0"/>
              </a:rPr>
              <a:t>We</a:t>
            </a:r>
            <a:r>
              <a:rPr lang="en-US" baseline="0" dirty="0" smtClean="0">
                <a:latin typeface="Times" pitchFamily="18" charset="0"/>
              </a:rPr>
              <a:t> are going to (briefly) cover ash and aerosol detection (here we refer mostly to detection of SO2).  The reasoning:  many eruptions have both ash and aerosol.  There are examples in the research arena that show cases where the ash plume and aerosol plume split, but there are far too few studies that have in-situ observations to confirm that there is no ash where an SO2 signature is found and no SO2 where an ash signature is found.  So getting back to the question of how much ash/aerosol poses a problem. – What is the stance of the VAACS?</a:t>
            </a:r>
            <a:endParaRPr lang="en-US" dirty="0" smtClean="0">
              <a:latin typeface="Times" pitchFamily="18" charset="0"/>
            </a:endParaRPr>
          </a:p>
        </p:txBody>
      </p:sp>
      <p:sp>
        <p:nvSpPr>
          <p:cNvPr id="99332" name="Slide Number Placeholder 3"/>
          <p:cNvSpPr>
            <a:spLocks noGrp="1"/>
          </p:cNvSpPr>
          <p:nvPr>
            <p:ph type="sldNum" sz="quarter" idx="5"/>
          </p:nvPr>
        </p:nvSpPr>
        <p:spPr>
          <a:noFill/>
        </p:spPr>
        <p:txBody>
          <a:bodyPr/>
          <a:lstStyle/>
          <a:p>
            <a:fld id="{F561AC89-BA35-4955-A343-280CEAD19016}" type="slidenum">
              <a:rPr lang="en-US" smtClean="0">
                <a:latin typeface="Times" pitchFamily="18" charset="0"/>
              </a:rPr>
              <a:pPr/>
              <a:t>37</a:t>
            </a:fld>
            <a:endParaRPr lang="en-US" smtClean="0">
              <a:latin typeface="Times" pitchFamily="18"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Idea here is to insert</a:t>
            </a:r>
            <a:r>
              <a:rPr lang="en-US" baseline="0" dirty="0" smtClean="0"/>
              <a:t> images/loops highlighting these points.</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a:ln/>
        </p:spPr>
      </p:sp>
      <p:sp>
        <p:nvSpPr>
          <p:cNvPr id="100355" name="Notes Placeholder 2"/>
          <p:cNvSpPr>
            <a:spLocks noGrp="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latin typeface="Times" pitchFamily="18" charset="0"/>
              </a:rPr>
              <a:t>Artist’s depiction of GOES N – Allan Kung, for NASA NOAA – GOES N Fact Sheet (2006) </a:t>
            </a:r>
          </a:p>
          <a:p>
            <a:pPr eaLnBrk="1" hangingPunct="1"/>
            <a:endParaRPr lang="en-US" sz="1200" dirty="0" smtClean="0">
              <a:solidFill>
                <a:srgbClr val="FF0000"/>
              </a:solidFill>
            </a:endParaRPr>
          </a:p>
          <a:p>
            <a:pPr eaLnBrk="1" hangingPunct="1"/>
            <a:r>
              <a:rPr lang="en-US" sz="1200" dirty="0" smtClean="0">
                <a:solidFill>
                  <a:srgbClr val="FF0000"/>
                </a:solidFill>
              </a:rPr>
              <a:t>Quick and efficient detection of an eruption (ash) plume</a:t>
            </a:r>
          </a:p>
          <a:p>
            <a:pPr eaLnBrk="1" hangingPunct="1"/>
            <a:r>
              <a:rPr lang="en-US" sz="1200" dirty="0" smtClean="0">
                <a:solidFill>
                  <a:srgbClr val="FF0000"/>
                </a:solidFill>
              </a:rPr>
              <a:t>Monitoring of the thermal energy emitted from the volcano</a:t>
            </a:r>
          </a:p>
          <a:p>
            <a:pPr eaLnBrk="1" hangingPunct="1"/>
            <a:r>
              <a:rPr lang="en-US" sz="1200" dirty="0" smtClean="0">
                <a:solidFill>
                  <a:srgbClr val="FF0000"/>
                </a:solidFill>
              </a:rPr>
              <a:t>Mapping of the surface deformation of a volcano, including topography and topographic change. </a:t>
            </a:r>
          </a:p>
          <a:p>
            <a:pPr eaLnBrk="1" hangingPunct="1"/>
            <a:endParaRPr lang="en-US" sz="1200" dirty="0" smtClean="0">
              <a:solidFill>
                <a:srgbClr val="FF0000"/>
              </a:solidFill>
            </a:endParaRPr>
          </a:p>
          <a:p>
            <a:pPr eaLnBrk="1" hangingPunct="1"/>
            <a:r>
              <a:rPr lang="en-US" sz="1200" dirty="0" smtClean="0">
                <a:solidFill>
                  <a:srgbClr val="FF0000"/>
                </a:solidFill>
              </a:rPr>
              <a:t>Producing temporal and spatial distribution of ash and gases produced a volcanic eruption</a:t>
            </a:r>
          </a:p>
          <a:p>
            <a:pPr eaLnBrk="1" hangingPunct="1"/>
            <a:r>
              <a:rPr lang="en-US" sz="1200" dirty="0" smtClean="0">
                <a:solidFill>
                  <a:srgbClr val="FF0000"/>
                </a:solidFill>
              </a:rPr>
              <a:t>Contributing to a “baseline” data set for quantifying future changes in a give volcano</a:t>
            </a:r>
          </a:p>
          <a:p>
            <a:pPr eaLnBrk="1" hangingPunct="1"/>
            <a:r>
              <a:rPr lang="en-US" sz="1200" dirty="0" smtClean="0">
                <a:solidFill>
                  <a:srgbClr val="FF0000"/>
                </a:solidFill>
              </a:rPr>
              <a:t>Contributing to a “model” data set that can produce future movement of ash or gases</a:t>
            </a:r>
          </a:p>
        </p:txBody>
      </p:sp>
      <p:sp>
        <p:nvSpPr>
          <p:cNvPr id="100356" name="Slide Number Placeholder 3"/>
          <p:cNvSpPr>
            <a:spLocks noGrp="1"/>
          </p:cNvSpPr>
          <p:nvPr>
            <p:ph type="sldNum" sz="quarter" idx="5"/>
          </p:nvPr>
        </p:nvSpPr>
        <p:spPr>
          <a:noFill/>
        </p:spPr>
        <p:txBody>
          <a:bodyPr/>
          <a:lstStyle/>
          <a:p>
            <a:fld id="{3C654D47-F608-40BB-AF16-A96CD61A19DC}" type="slidenum">
              <a:rPr lang="en-US" smtClean="0">
                <a:latin typeface="Times" pitchFamily="18" charset="0"/>
              </a:rPr>
              <a:pPr/>
              <a:t>42</a:t>
            </a:fld>
            <a:endParaRPr lang="en-US" smtClean="0">
              <a:latin typeface="Times" pitchFamily="18"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have a PCI example for </a:t>
            </a:r>
            <a:r>
              <a:rPr lang="en-US" dirty="0" err="1" smtClean="0"/>
              <a:t>Okmok</a:t>
            </a:r>
            <a:r>
              <a:rPr lang="en-US" baseline="0" smtClean="0"/>
              <a:t> from Don Hillger.</a:t>
            </a:r>
            <a:endParaRPr lang="en-US"/>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44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GOES Project – NASA GSFO May 9,</a:t>
            </a:r>
            <a:r>
              <a:rPr lang="en-US" baseline="0" dirty="0" smtClean="0"/>
              <a:t> 2008</a:t>
            </a:r>
          </a:p>
          <a:p>
            <a:endParaRPr lang="en-US" baseline="0" dirty="0" smtClean="0"/>
          </a:p>
          <a:p>
            <a:r>
              <a:rPr lang="en-US" baseline="0" dirty="0" smtClean="0"/>
              <a:t>GOES 12, 1445Z</a:t>
            </a:r>
          </a:p>
          <a:p>
            <a:r>
              <a:rPr lang="en-US" baseline="0" dirty="0" err="1" smtClean="0"/>
              <a:t>Chaiten</a:t>
            </a:r>
            <a:r>
              <a:rPr lang="en-US" baseline="0" dirty="0" smtClean="0"/>
              <a:t> Volcano</a:t>
            </a:r>
            <a:r>
              <a:rPr lang="en-US" baseline="0" smtClean="0"/>
              <a:t>, Chile</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a:ln/>
        </p:spPr>
      </p:sp>
      <p:sp>
        <p:nvSpPr>
          <p:cNvPr id="101379" name="Notes Placeholder 2"/>
          <p:cNvSpPr>
            <a:spLocks noGrp="1"/>
          </p:cNvSpPr>
          <p:nvPr>
            <p:ph type="body" idx="1"/>
          </p:nvPr>
        </p:nvSpPr>
        <p:spPr>
          <a:noFill/>
          <a:ln/>
        </p:spPr>
        <p:txBody>
          <a:bodyPr/>
          <a:lstStyle/>
          <a:p>
            <a:r>
              <a:rPr lang="en-US" smtClean="0">
                <a:latin typeface="Times" pitchFamily="18" charset="0"/>
              </a:rPr>
              <a:t>Visible image from GOES 11 (West).  Okmok, August 7, 2008.  </a:t>
            </a:r>
            <a:r>
              <a:rPr lang="en-US" b="1" smtClean="0">
                <a:latin typeface="Times" pitchFamily="18" charset="0"/>
              </a:rPr>
              <a:t>(Include Visible Loop here)</a:t>
            </a:r>
          </a:p>
          <a:p>
            <a:r>
              <a:rPr lang="en-US" smtClean="0">
                <a:solidFill>
                  <a:srgbClr val="000000"/>
                </a:solidFill>
                <a:latin typeface="Times" pitchFamily="18" charset="0"/>
              </a:rPr>
              <a:t>Water/ice clouds can obscure volcanic cloud.  In this case, the eruption plume extended above the ambient cloud tops.</a:t>
            </a:r>
            <a:r>
              <a:rPr lang="en-US" smtClean="0">
                <a:latin typeface="Times" pitchFamily="18" charset="0"/>
              </a:rPr>
              <a:t> </a:t>
            </a:r>
          </a:p>
          <a:p>
            <a:r>
              <a:rPr lang="en-US" smtClean="0">
                <a:latin typeface="Times" pitchFamily="18" charset="0"/>
              </a:rPr>
              <a:t>Picture Date: August 07, 2008 </a:t>
            </a:r>
            <a:br>
              <a:rPr lang="en-US" smtClean="0">
                <a:latin typeface="Times" pitchFamily="18" charset="0"/>
              </a:rPr>
            </a:br>
            <a:r>
              <a:rPr lang="en-US" smtClean="0">
                <a:latin typeface="Times" pitchFamily="18" charset="0"/>
              </a:rPr>
              <a:t>Image Creator: Schneider, Dave</a:t>
            </a:r>
            <a:br>
              <a:rPr lang="en-US" smtClean="0">
                <a:latin typeface="Times" pitchFamily="18" charset="0"/>
              </a:rPr>
            </a:br>
            <a:r>
              <a:rPr lang="en-US" smtClean="0">
                <a:latin typeface="Times" pitchFamily="18" charset="0"/>
              </a:rPr>
              <a:t>Image courtesy of AVO/USGS (Alaska Volcano Observatory / U.S. Geological Survey)</a:t>
            </a:r>
          </a:p>
          <a:p>
            <a:endParaRPr lang="en-US" smtClean="0">
              <a:latin typeface="Times" pitchFamily="18" charset="0"/>
            </a:endParaRPr>
          </a:p>
        </p:txBody>
      </p:sp>
      <p:sp>
        <p:nvSpPr>
          <p:cNvPr id="101380" name="Slide Number Placeholder 3"/>
          <p:cNvSpPr>
            <a:spLocks noGrp="1"/>
          </p:cNvSpPr>
          <p:nvPr>
            <p:ph type="sldNum" sz="quarter" idx="5"/>
          </p:nvPr>
        </p:nvSpPr>
        <p:spPr>
          <a:noFill/>
        </p:spPr>
        <p:txBody>
          <a:bodyPr/>
          <a:lstStyle/>
          <a:p>
            <a:fld id="{62C55C74-183E-420F-BC51-4FFB02A18B9C}" type="slidenum">
              <a:rPr lang="en-US" smtClean="0">
                <a:latin typeface="Times" pitchFamily="18" charset="0"/>
              </a:rPr>
              <a:pPr/>
              <a:t>46</a:t>
            </a:fld>
            <a:endParaRPr lang="en-US" smtClean="0">
              <a:latin typeface="Times" pitchFamily="18"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a:ln/>
        </p:spPr>
      </p:sp>
      <p:sp>
        <p:nvSpPr>
          <p:cNvPr id="102403" name="Notes Placeholder 2"/>
          <p:cNvSpPr>
            <a:spLocks noGrp="1"/>
          </p:cNvSpPr>
          <p:nvPr>
            <p:ph type="body" idx="1"/>
          </p:nvPr>
        </p:nvSpPr>
        <p:spPr>
          <a:noFill/>
          <a:ln/>
        </p:spPr>
        <p:txBody>
          <a:bodyPr/>
          <a:lstStyle/>
          <a:p>
            <a:r>
              <a:rPr lang="en-US" smtClean="0">
                <a:latin typeface="Times" pitchFamily="18" charset="0"/>
              </a:rPr>
              <a:t>Visible image Okmok from Terra-MODIS, July 13, 2008.</a:t>
            </a:r>
          </a:p>
          <a:p>
            <a:r>
              <a:rPr lang="en-US" smtClean="0">
                <a:latin typeface="Times" pitchFamily="18" charset="0"/>
              </a:rPr>
              <a:t>High resolution. Detects albedo differences.</a:t>
            </a:r>
          </a:p>
          <a:p>
            <a:r>
              <a:rPr lang="en-US" smtClean="0">
                <a:solidFill>
                  <a:srgbClr val="000000"/>
                </a:solidFill>
                <a:latin typeface="Times" pitchFamily="18" charset="0"/>
              </a:rPr>
              <a:t>Water/ice clouds or other poor visibility can obscure volcanic cloud. Daytime only use.  Ash may be difficult to discern if very low albedo. </a:t>
            </a:r>
            <a:endParaRPr lang="en-US" smtClean="0">
              <a:latin typeface="Times" pitchFamily="18" charset="0"/>
            </a:endParaRPr>
          </a:p>
          <a:p>
            <a:endParaRPr lang="en-US" smtClean="0">
              <a:latin typeface="Times" pitchFamily="18" charset="0"/>
            </a:endParaRPr>
          </a:p>
          <a:p>
            <a:endParaRPr lang="en-US" smtClean="0">
              <a:latin typeface="Times" pitchFamily="18" charset="0"/>
            </a:endParaRPr>
          </a:p>
        </p:txBody>
      </p:sp>
      <p:sp>
        <p:nvSpPr>
          <p:cNvPr id="102404" name="Slide Number Placeholder 3"/>
          <p:cNvSpPr>
            <a:spLocks noGrp="1"/>
          </p:cNvSpPr>
          <p:nvPr>
            <p:ph type="sldNum" sz="quarter" idx="5"/>
          </p:nvPr>
        </p:nvSpPr>
        <p:spPr>
          <a:noFill/>
        </p:spPr>
        <p:txBody>
          <a:bodyPr/>
          <a:lstStyle/>
          <a:p>
            <a:fld id="{312BBBF0-E259-4B7A-8A94-05E79ACC250A}" type="slidenum">
              <a:rPr lang="en-US" smtClean="0">
                <a:latin typeface="Times" pitchFamily="18" charset="0"/>
              </a:rPr>
              <a:pPr/>
              <a:t>47</a:t>
            </a:fld>
            <a:endParaRPr lang="en-US" smtClean="0">
              <a:latin typeface="Times" pitchFamily="18"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a:ln/>
        </p:spPr>
      </p:sp>
      <p:sp>
        <p:nvSpPr>
          <p:cNvPr id="103427" name="Notes Placeholder 2"/>
          <p:cNvSpPr>
            <a:spLocks noGrp="1"/>
          </p:cNvSpPr>
          <p:nvPr>
            <p:ph type="body" idx="1"/>
          </p:nvPr>
        </p:nvSpPr>
        <p:spPr>
          <a:noFill/>
          <a:ln/>
        </p:spPr>
        <p:txBody>
          <a:bodyPr/>
          <a:lstStyle/>
          <a:p>
            <a:r>
              <a:rPr lang="en-US" smtClean="0">
                <a:latin typeface="Times" pitchFamily="18" charset="0"/>
              </a:rPr>
              <a:t>NOAA 18 AVHRR Channel 4 (10.3 to 11.3 </a:t>
            </a:r>
            <a:r>
              <a:rPr lang="en-US" smtClean="0">
                <a:solidFill>
                  <a:schemeClr val="bg1"/>
                </a:solidFill>
                <a:latin typeface="Symbol" pitchFamily="18" charset="2"/>
              </a:rPr>
              <a:t>um) </a:t>
            </a:r>
          </a:p>
          <a:p>
            <a:r>
              <a:rPr lang="en-US" smtClean="0">
                <a:latin typeface="Times" pitchFamily="18" charset="0"/>
              </a:rPr>
              <a:t>Picture Date: July 13, 2008  </a:t>
            </a:r>
            <a:br>
              <a:rPr lang="en-US" smtClean="0">
                <a:latin typeface="Times" pitchFamily="18" charset="0"/>
              </a:rPr>
            </a:br>
            <a:r>
              <a:rPr lang="en-US" smtClean="0">
                <a:latin typeface="Times" pitchFamily="18" charset="0"/>
              </a:rPr>
              <a:t>Image Creator: Bailey, John</a:t>
            </a:r>
            <a:br>
              <a:rPr lang="en-US" smtClean="0">
                <a:latin typeface="Times" pitchFamily="18" charset="0"/>
              </a:rPr>
            </a:br>
            <a:r>
              <a:rPr lang="en-US" smtClean="0">
                <a:latin typeface="Times" pitchFamily="18" charset="0"/>
              </a:rPr>
              <a:t>Image courtesy of AVO/UAF-GI - Alaska Volcano Observatory / University of Alaska Fairbanks, Geophysical Institute.</a:t>
            </a:r>
          </a:p>
          <a:p>
            <a:r>
              <a:rPr lang="en-US" smtClean="0">
                <a:latin typeface="Times" pitchFamily="18" charset="0"/>
              </a:rPr>
              <a:t>Cloud top temperatures also indicate that ash plume may be topping out around 25, 000 feet on this day.</a:t>
            </a:r>
          </a:p>
          <a:p>
            <a:endParaRPr lang="en-US" smtClean="0">
              <a:latin typeface="Times" pitchFamily="18" charset="0"/>
            </a:endParaRPr>
          </a:p>
        </p:txBody>
      </p:sp>
      <p:sp>
        <p:nvSpPr>
          <p:cNvPr id="103428" name="Slide Number Placeholder 3"/>
          <p:cNvSpPr>
            <a:spLocks noGrp="1"/>
          </p:cNvSpPr>
          <p:nvPr>
            <p:ph type="sldNum" sz="quarter" idx="5"/>
          </p:nvPr>
        </p:nvSpPr>
        <p:spPr>
          <a:noFill/>
        </p:spPr>
        <p:txBody>
          <a:bodyPr/>
          <a:lstStyle/>
          <a:p>
            <a:fld id="{0582CB9A-D30C-46C4-92EB-CC73E728141E}" type="slidenum">
              <a:rPr lang="en-US" smtClean="0">
                <a:latin typeface="Times" pitchFamily="18" charset="0"/>
              </a:rPr>
              <a:pPr/>
              <a:t>48</a:t>
            </a:fld>
            <a:endParaRPr lang="en-US" smtClean="0">
              <a:latin typeface="Times" pitchFamily="18"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a:ln/>
        </p:spPr>
      </p:sp>
      <p:sp>
        <p:nvSpPr>
          <p:cNvPr id="104451" name="Notes Placeholder 2"/>
          <p:cNvSpPr>
            <a:spLocks noGrp="1"/>
          </p:cNvSpPr>
          <p:nvPr>
            <p:ph type="body" idx="1"/>
          </p:nvPr>
        </p:nvSpPr>
        <p:spPr>
          <a:noFill/>
          <a:ln/>
        </p:spPr>
        <p:txBody>
          <a:bodyPr/>
          <a:lstStyle/>
          <a:p>
            <a:r>
              <a:rPr lang="en-US" dirty="0" smtClean="0">
                <a:latin typeface="Times" pitchFamily="18" charset="0"/>
              </a:rPr>
              <a:t>Volcanic ash does not have an emissivity of 1; that is, it does not emit as a blackbody (water</a:t>
            </a:r>
            <a:r>
              <a:rPr lang="en-US" baseline="0" dirty="0" smtClean="0">
                <a:latin typeface="Times" pitchFamily="18" charset="0"/>
              </a:rPr>
              <a:t> and ice are not ideal blackbody either)</a:t>
            </a:r>
            <a:r>
              <a:rPr lang="en-US" dirty="0" smtClean="0">
                <a:latin typeface="Times" pitchFamily="18" charset="0"/>
              </a:rPr>
              <a:t>. The emissivity at 10.7 microns is smaller than the emissivity at 12 microns. The smaller signal received at 10.7 microns (relative to the assumed blackbody) is interpreted as a cooler emitting surface. If the blackbody temperatures at 10.7 and 12.0 microns are compared, then, values at 12.0 microns are warmer. A channel difference can be used to highlight the horizontal extent of the volcanic ash.</a:t>
            </a:r>
          </a:p>
          <a:p>
            <a:r>
              <a:rPr lang="en-US" dirty="0" smtClean="0">
                <a:latin typeface="Times" pitchFamily="18" charset="0"/>
              </a:rPr>
              <a:t>A</a:t>
            </a:r>
            <a:r>
              <a:rPr lang="en-US" baseline="0" dirty="0" smtClean="0">
                <a:latin typeface="Times" pitchFamily="18" charset="0"/>
              </a:rPr>
              <a:t> temperature inversion (at the surface or on top of a cloud) will show up as a negative difference as well.</a:t>
            </a:r>
            <a:endParaRPr lang="en-US" dirty="0" smtClean="0">
              <a:latin typeface="Times" pitchFamily="18" charset="0"/>
            </a:endParaRPr>
          </a:p>
        </p:txBody>
      </p:sp>
      <p:sp>
        <p:nvSpPr>
          <p:cNvPr id="104452" name="Slide Number Placeholder 3"/>
          <p:cNvSpPr>
            <a:spLocks noGrp="1"/>
          </p:cNvSpPr>
          <p:nvPr>
            <p:ph type="sldNum" sz="quarter" idx="5"/>
          </p:nvPr>
        </p:nvSpPr>
        <p:spPr>
          <a:noFill/>
        </p:spPr>
        <p:txBody>
          <a:bodyPr/>
          <a:lstStyle/>
          <a:p>
            <a:fld id="{8E0BA351-75C6-4FB5-BF01-837536421CF6}" type="slidenum">
              <a:rPr lang="en-US" smtClean="0">
                <a:latin typeface="Times" pitchFamily="18" charset="0"/>
              </a:rPr>
              <a:pPr/>
              <a:t>49</a:t>
            </a:fld>
            <a:endParaRPr lang="en-US" smtClean="0">
              <a:latin typeface="Times"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Info from Volcanoes by Peter Francis and Clive Oppenheimer</a:t>
            </a:r>
          </a:p>
          <a:p>
            <a:r>
              <a:rPr lang="en-US" dirty="0" smtClean="0"/>
              <a:t>These are very broad distinctions</a:t>
            </a:r>
            <a:r>
              <a:rPr lang="en-US" baseline="0" dirty="0" smtClean="0"/>
              <a:t> of activity but help set the stage for what is relevant to us.  The likelihood of either of these eruptions is dictated by the magma properties. “Large volume basaltic eruptions are almost exclusively effusive </a:t>
            </a:r>
            <a:r>
              <a:rPr lang="en-US" dirty="0" smtClean="0"/>
              <a:t> (these types of eruptions are the ones you can walk</a:t>
            </a:r>
            <a:r>
              <a:rPr lang="en-US" baseline="0" dirty="0" smtClean="0"/>
              <a:t> up to and observe on your vacation – Hawaii volcanoes national park (at least until this past summer), </a:t>
            </a:r>
            <a:r>
              <a:rPr lang="en-US" baseline="0" dirty="0" err="1" smtClean="0"/>
              <a:t>Poas</a:t>
            </a:r>
            <a:r>
              <a:rPr lang="en-US" baseline="0" dirty="0" smtClean="0"/>
              <a:t> volcano in Costa Rica, etc. ); large volume </a:t>
            </a:r>
            <a:r>
              <a:rPr lang="en-US" baseline="0" dirty="0" err="1" smtClean="0"/>
              <a:t>silicic</a:t>
            </a:r>
            <a:r>
              <a:rPr lang="en-US" baseline="0" dirty="0" smtClean="0"/>
              <a:t> eruptions are almost exclusively explosive.” (the ones that come to mind are recent the </a:t>
            </a:r>
            <a:r>
              <a:rPr lang="en-US" baseline="0" dirty="0" err="1" smtClean="0"/>
              <a:t>Okmok</a:t>
            </a:r>
            <a:r>
              <a:rPr lang="en-US" baseline="0" dirty="0" smtClean="0"/>
              <a:t> and </a:t>
            </a:r>
            <a:r>
              <a:rPr lang="en-US" baseline="0" dirty="0" err="1" smtClean="0"/>
              <a:t>Kasatochi</a:t>
            </a:r>
            <a:r>
              <a:rPr lang="en-US" baseline="0" dirty="0" smtClean="0"/>
              <a:t> volcanoes in Alaska from this past summer, the </a:t>
            </a:r>
            <a:r>
              <a:rPr lang="en-US" baseline="0" dirty="0" err="1" smtClean="0"/>
              <a:t>Chaiten</a:t>
            </a:r>
            <a:r>
              <a:rPr lang="en-US" baseline="0" dirty="0" smtClean="0"/>
              <a:t> volcano in Chile, and of course, the eruption of Mt. Saint Helens.) Suffice it to say there are a whole spectrum and classification of eruptions which we will not go into here.  (It’s like telling non-meteorologists that there are water clouds and ice clouds and the likelihood of rain or snow depends on the temperature).  We are primarily concerned with volcanic eruptions that exhibit explosive activity.</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a:ln/>
        </p:spPr>
      </p:sp>
      <p:sp>
        <p:nvSpPr>
          <p:cNvPr id="105475" name="Notes Placeholder 2"/>
          <p:cNvSpPr>
            <a:spLocks noGrp="1"/>
          </p:cNvSpPr>
          <p:nvPr>
            <p:ph type="body" idx="1"/>
          </p:nvPr>
        </p:nvSpPr>
        <p:spPr>
          <a:noFill/>
          <a:ln/>
        </p:spPr>
        <p:txBody>
          <a:bodyPr/>
          <a:lstStyle/>
          <a:p>
            <a:r>
              <a:rPr lang="en-US" smtClean="0">
                <a:latin typeface="Times" pitchFamily="18" charset="0"/>
              </a:rPr>
              <a:t>Show the faint ash cloud signature (</a:t>
            </a:r>
            <a:r>
              <a:rPr lang="en-US" b="1" smtClean="0">
                <a:latin typeface="Times" pitchFamily="18" charset="0"/>
              </a:rPr>
              <a:t>Blue</a:t>
            </a:r>
            <a:r>
              <a:rPr lang="en-US" smtClean="0">
                <a:latin typeface="Times" pitchFamily="18" charset="0"/>
              </a:rPr>
              <a:t> area moving south of Mt. Okmok/Umnak Island over the western tip of Unalaska Island…and out over the ocean) </a:t>
            </a:r>
          </a:p>
          <a:p>
            <a:r>
              <a:rPr lang="en-US" smtClean="0">
                <a:latin typeface="Times" pitchFamily="18" charset="0"/>
              </a:rPr>
              <a:t>Picture Date: July 13, 2008  </a:t>
            </a:r>
            <a:br>
              <a:rPr lang="en-US" smtClean="0">
                <a:latin typeface="Times" pitchFamily="18" charset="0"/>
              </a:rPr>
            </a:br>
            <a:r>
              <a:rPr lang="en-US" smtClean="0">
                <a:latin typeface="Times" pitchFamily="18" charset="0"/>
              </a:rPr>
              <a:t>Image CreatorBailey, John</a:t>
            </a:r>
            <a:br>
              <a:rPr lang="en-US" smtClean="0">
                <a:latin typeface="Times" pitchFamily="18" charset="0"/>
              </a:rPr>
            </a:br>
            <a:r>
              <a:rPr lang="en-US" smtClean="0">
                <a:latin typeface="Times" pitchFamily="18" charset="0"/>
              </a:rPr>
              <a:t>Image courtesy of the AVO/UAF-GI (The Alaska Volcano Observatory / University of Alaska Fairbanks, Geophysical Institute)</a:t>
            </a:r>
          </a:p>
          <a:p>
            <a:endParaRPr lang="en-US" smtClean="0">
              <a:latin typeface="Times" pitchFamily="18" charset="0"/>
            </a:endParaRPr>
          </a:p>
          <a:p>
            <a:endParaRPr lang="en-US" smtClean="0">
              <a:latin typeface="Times" pitchFamily="18" charset="0"/>
            </a:endParaRPr>
          </a:p>
        </p:txBody>
      </p:sp>
      <p:sp>
        <p:nvSpPr>
          <p:cNvPr id="105476" name="Slide Number Placeholder 3"/>
          <p:cNvSpPr>
            <a:spLocks noGrp="1"/>
          </p:cNvSpPr>
          <p:nvPr>
            <p:ph type="sldNum" sz="quarter" idx="5"/>
          </p:nvPr>
        </p:nvSpPr>
        <p:spPr>
          <a:noFill/>
        </p:spPr>
        <p:txBody>
          <a:bodyPr/>
          <a:lstStyle/>
          <a:p>
            <a:fld id="{ACB0BF13-9AF4-4A18-B59B-7B8EDDE038FB}" type="slidenum">
              <a:rPr lang="en-US" smtClean="0">
                <a:latin typeface="Times" pitchFamily="18" charset="0"/>
              </a:rPr>
              <a:pPr/>
              <a:t>50</a:t>
            </a:fld>
            <a:endParaRPr lang="en-US" smtClean="0">
              <a:latin typeface="Times" pitchFamily="18"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a:ln/>
        </p:spPr>
      </p:sp>
      <p:sp>
        <p:nvSpPr>
          <p:cNvPr id="106499" name="Notes Placeholder 2"/>
          <p:cNvSpPr>
            <a:spLocks noGrp="1"/>
          </p:cNvSpPr>
          <p:nvPr>
            <p:ph type="body" idx="1"/>
          </p:nvPr>
        </p:nvSpPr>
        <p:spPr>
          <a:noFill/>
          <a:ln/>
        </p:spPr>
        <p:txBody>
          <a:bodyPr/>
          <a:lstStyle/>
          <a:p>
            <a:r>
              <a:rPr lang="en-US" dirty="0" err="1" smtClean="0">
                <a:latin typeface="Times" pitchFamily="18" charset="0"/>
              </a:rPr>
              <a:t>Okmok</a:t>
            </a:r>
            <a:r>
              <a:rPr lang="en-US" dirty="0" smtClean="0">
                <a:latin typeface="Times" pitchFamily="18" charset="0"/>
              </a:rPr>
              <a:t> Volcano – July 13, 2008 - Ozone Monitoring Instrument (OMI) image showing sulfur dioxide concentrations (cloud) as a result of the eruption. Image data is from 2040 to 2240 UTC on July 13, 2008. The large mass over the North Pacific is presumably from the large explosion on July 12, 2008.</a:t>
            </a:r>
          </a:p>
          <a:p>
            <a:endParaRPr lang="en-US" dirty="0" smtClean="0">
              <a:latin typeface="Times" pitchFamily="18" charset="0"/>
            </a:endParaRPr>
          </a:p>
          <a:p>
            <a:r>
              <a:rPr lang="en-US" dirty="0" smtClean="0">
                <a:solidFill>
                  <a:schemeClr val="bg1"/>
                </a:solidFill>
                <a:latin typeface="Times" pitchFamily="18" charset="0"/>
              </a:rPr>
              <a:t>Aura-OMI  (Ozone Monitoring Instrument) - OMI Instruments can distinguish between aerosol types, such as smoke, dust, and sulfates ( excellent for detecting and following SO</a:t>
            </a:r>
            <a:r>
              <a:rPr lang="en-US" sz="1800" dirty="0" smtClean="0">
                <a:solidFill>
                  <a:schemeClr val="bg1"/>
                </a:solidFill>
                <a:latin typeface="Times" pitchFamily="18" charset="0"/>
              </a:rPr>
              <a:t>2</a:t>
            </a:r>
            <a:r>
              <a:rPr lang="en-US" dirty="0" smtClean="0">
                <a:solidFill>
                  <a:schemeClr val="bg1"/>
                </a:solidFill>
                <a:latin typeface="Times" pitchFamily="18" charset="0"/>
              </a:rPr>
              <a:t> plumes).</a:t>
            </a:r>
          </a:p>
          <a:p>
            <a:endParaRPr lang="en-US" dirty="0" smtClean="0">
              <a:latin typeface="Times" pitchFamily="18" charset="0"/>
            </a:endParaRPr>
          </a:p>
          <a:p>
            <a:r>
              <a:rPr lang="en-US" b="1" dirty="0" smtClean="0">
                <a:latin typeface="Times" pitchFamily="18" charset="0"/>
              </a:rPr>
              <a:t>**(How does OMI and TOMS distinguish SO2? - Direct wavelength analysis only?)**</a:t>
            </a:r>
          </a:p>
          <a:p>
            <a:endParaRPr lang="en-US" dirty="0" smtClean="0">
              <a:latin typeface="Times" pitchFamily="18" charset="0"/>
            </a:endParaRPr>
          </a:p>
          <a:p>
            <a:r>
              <a:rPr lang="en-US" dirty="0" smtClean="0">
                <a:latin typeface="Times" pitchFamily="18" charset="0"/>
              </a:rPr>
              <a:t>July 13, 2008</a:t>
            </a:r>
            <a:br>
              <a:rPr lang="en-US" dirty="0" smtClean="0">
                <a:latin typeface="Times" pitchFamily="18" charset="0"/>
              </a:rPr>
            </a:br>
            <a:r>
              <a:rPr lang="en-US" dirty="0" smtClean="0">
                <a:latin typeface="Times" pitchFamily="18" charset="0"/>
              </a:rPr>
              <a:t>Image Creator: Schneider, Dave</a:t>
            </a:r>
            <a:br>
              <a:rPr lang="en-US" dirty="0" smtClean="0">
                <a:latin typeface="Times" pitchFamily="18" charset="0"/>
              </a:rPr>
            </a:br>
            <a:r>
              <a:rPr lang="en-US" dirty="0" smtClean="0">
                <a:latin typeface="Times" pitchFamily="18" charset="0"/>
              </a:rPr>
              <a:t>Data from the OMI SO2 near real time hazard support project.</a:t>
            </a:r>
          </a:p>
          <a:p>
            <a:endParaRPr lang="en-US" dirty="0" smtClean="0">
              <a:latin typeface="Times" pitchFamily="18" charset="0"/>
            </a:endParaRPr>
          </a:p>
          <a:p>
            <a:r>
              <a:rPr lang="en-US" dirty="0" smtClean="0">
                <a:latin typeface="Times" pitchFamily="18" charset="0"/>
              </a:rPr>
              <a:t>*(Show/layer/loop all OMI images from July 13 to July 17, 2008 to show progression?).    </a:t>
            </a:r>
          </a:p>
        </p:txBody>
      </p:sp>
      <p:sp>
        <p:nvSpPr>
          <p:cNvPr id="106500" name="Slide Number Placeholder 3"/>
          <p:cNvSpPr>
            <a:spLocks noGrp="1"/>
          </p:cNvSpPr>
          <p:nvPr>
            <p:ph type="sldNum" sz="quarter" idx="5"/>
          </p:nvPr>
        </p:nvSpPr>
        <p:spPr>
          <a:noFill/>
        </p:spPr>
        <p:txBody>
          <a:bodyPr/>
          <a:lstStyle/>
          <a:p>
            <a:fld id="{02E36512-7F78-45B5-8730-821F90730237}" type="slidenum">
              <a:rPr lang="en-US" smtClean="0">
                <a:latin typeface="Times" pitchFamily="18" charset="0"/>
              </a:rPr>
              <a:pPr/>
              <a:t>51</a:t>
            </a:fld>
            <a:endParaRPr lang="en-US" smtClean="0">
              <a:latin typeface="Times" pitchFamily="18"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52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a:ln/>
        </p:spPr>
      </p:sp>
      <p:sp>
        <p:nvSpPr>
          <p:cNvPr id="107523" name="Notes Placeholder 2"/>
          <p:cNvSpPr>
            <a:spLocks noGrp="1"/>
          </p:cNvSpPr>
          <p:nvPr>
            <p:ph type="body" idx="1"/>
          </p:nvPr>
        </p:nvSpPr>
        <p:spPr>
          <a:noFill/>
          <a:ln/>
        </p:spPr>
        <p:txBody>
          <a:bodyPr/>
          <a:lstStyle/>
          <a:p>
            <a:r>
              <a:rPr lang="en-US" smtClean="0">
                <a:latin typeface="Times" pitchFamily="18" charset="0"/>
              </a:rPr>
              <a:t>View of Okmok eruption, taken from NE bound Alaska Airlines flight at 35,000 ft above sea level on August 3, 2008 between 20:00 and 20:08. Plume tops estimated to ~ 7,000 ft above sea level using nearby Mount Vsevidof (elev. 7,051 ft / 2,149 m) for reference.Picture Date: August 03, 2008.  Image Photographer/Creator: Mees, Burke – Alaska Airlines.</a:t>
            </a:r>
            <a:br>
              <a:rPr lang="en-US" smtClean="0">
                <a:latin typeface="Times" pitchFamily="18" charset="0"/>
              </a:rPr>
            </a:br>
            <a:endParaRPr lang="en-US" smtClean="0">
              <a:latin typeface="Times" pitchFamily="18" charset="0"/>
            </a:endParaRPr>
          </a:p>
          <a:p>
            <a:endParaRPr lang="en-US" smtClean="0">
              <a:latin typeface="Times" pitchFamily="18" charset="0"/>
            </a:endParaRPr>
          </a:p>
        </p:txBody>
      </p:sp>
      <p:sp>
        <p:nvSpPr>
          <p:cNvPr id="107524" name="Slide Number Placeholder 3"/>
          <p:cNvSpPr>
            <a:spLocks noGrp="1"/>
          </p:cNvSpPr>
          <p:nvPr>
            <p:ph type="sldNum" sz="quarter" idx="5"/>
          </p:nvPr>
        </p:nvSpPr>
        <p:spPr>
          <a:noFill/>
        </p:spPr>
        <p:txBody>
          <a:bodyPr/>
          <a:lstStyle/>
          <a:p>
            <a:fld id="{638F1845-82E0-4251-9EC7-2DCF7B9072FF}" type="slidenum">
              <a:rPr lang="en-US" smtClean="0">
                <a:latin typeface="Times" pitchFamily="18" charset="0"/>
              </a:rPr>
              <a:pPr/>
              <a:t>53</a:t>
            </a:fld>
            <a:endParaRPr lang="en-US" smtClean="0">
              <a:latin typeface="Times" pitchFamily="18" charset="0"/>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a:ln/>
        </p:spPr>
      </p:sp>
      <p:sp>
        <p:nvSpPr>
          <p:cNvPr id="108547" name="Notes Placeholder 2"/>
          <p:cNvSpPr>
            <a:spLocks noGrp="1"/>
          </p:cNvSpPr>
          <p:nvPr>
            <p:ph type="body" idx="1"/>
          </p:nvPr>
        </p:nvSpPr>
        <p:spPr>
          <a:noFill/>
          <a:ln/>
        </p:spPr>
        <p:txBody>
          <a:bodyPr/>
          <a:lstStyle/>
          <a:p>
            <a:r>
              <a:rPr lang="en-US" smtClean="0">
                <a:latin typeface="Times" pitchFamily="18" charset="0"/>
              </a:rPr>
              <a:t>View of the eruption plume as seen from Fort Glenn (ranch building in foreground) on 8-03-2008. The small peak to the left is Tulik, an extra-caldera stratocone. Picture Date: August 03, 2008 by Jessica Larsen.  </a:t>
            </a:r>
            <a:br>
              <a:rPr lang="en-US" smtClean="0">
                <a:latin typeface="Times" pitchFamily="18" charset="0"/>
              </a:rPr>
            </a:br>
            <a:r>
              <a:rPr lang="en-US" smtClean="0">
                <a:latin typeface="Times" pitchFamily="18" charset="0"/>
              </a:rPr>
              <a:t>Image courtesy of the Jessica Larsen, Alaska Volcano Observatory / University of Alaska Fairbanks, Geophysical Institute.</a:t>
            </a:r>
          </a:p>
          <a:p>
            <a:endParaRPr lang="en-US" smtClean="0">
              <a:latin typeface="Times" pitchFamily="18" charset="0"/>
            </a:endParaRPr>
          </a:p>
        </p:txBody>
      </p:sp>
      <p:sp>
        <p:nvSpPr>
          <p:cNvPr id="108548" name="Slide Number Placeholder 3"/>
          <p:cNvSpPr>
            <a:spLocks noGrp="1"/>
          </p:cNvSpPr>
          <p:nvPr>
            <p:ph type="sldNum" sz="quarter" idx="5"/>
          </p:nvPr>
        </p:nvSpPr>
        <p:spPr>
          <a:noFill/>
        </p:spPr>
        <p:txBody>
          <a:bodyPr/>
          <a:lstStyle/>
          <a:p>
            <a:fld id="{02FF9ECE-4580-461A-A176-7A5CC0CA03A5}" type="slidenum">
              <a:rPr lang="en-US" smtClean="0">
                <a:latin typeface="Times" pitchFamily="18" charset="0"/>
              </a:rPr>
              <a:pPr/>
              <a:t>54</a:t>
            </a:fld>
            <a:endParaRPr lang="en-US" smtClean="0">
              <a:latin typeface="Times" pitchFamily="18" charset="0"/>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92500"/>
          </a:bodyPr>
          <a:lstStyle/>
          <a:p>
            <a:pPr>
              <a:defRPr/>
            </a:pPr>
            <a:r>
              <a:rPr lang="en-US" b="1" dirty="0" smtClean="0"/>
              <a:t>14th Symposium on Meteorological Observation and Instrumentation</a:t>
            </a:r>
            <a:r>
              <a:rPr lang="en-US" dirty="0" smtClean="0"/>
              <a:t>, </a:t>
            </a:r>
            <a:r>
              <a:rPr lang="en-US" i="1" dirty="0" smtClean="0"/>
              <a:t>WSR-88D OBSERVATIONS OF VOLCANIC ASH,</a:t>
            </a:r>
            <a:r>
              <a:rPr lang="en-US" b="1" i="1" dirty="0" smtClean="0"/>
              <a:t> </a:t>
            </a:r>
            <a:r>
              <a:rPr lang="en-US" i="1" dirty="0" smtClean="0"/>
              <a:t>by </a:t>
            </a:r>
            <a:r>
              <a:rPr lang="en-US" dirty="0" smtClean="0"/>
              <a:t>Jefferson Wood* and Carven Scott (NOAA/National Weather Service) and David Schneider (U.S. Geological Survey-Alaska Volcano Observatory) January 2007. </a:t>
            </a:r>
          </a:p>
          <a:p>
            <a:pPr>
              <a:defRPr/>
            </a:pPr>
            <a:r>
              <a:rPr lang="en-US" dirty="0" smtClean="0"/>
              <a:t>– From same paper, “The ability of the radar to provide near real-time updates on the position and altitude of volcanic ash clouds was vital in providing timely and accurate forecasts and warnings. One of the most significant contributions made by the radar data was in short term aviation forecasting. Radar cross sections were routinely used for diagnosing the vertical disposition of ash clouds during each event (Figure 11). These observations, in tandem with</a:t>
            </a:r>
          </a:p>
          <a:p>
            <a:pPr>
              <a:defRPr/>
            </a:pPr>
            <a:r>
              <a:rPr lang="en-US" dirty="0" smtClean="0"/>
              <a:t>pilot reports, were used to ascertain the vertical extent of the ash clouds and issue timely advisories to the aviation community.  The ability to track the volcanic ash in the short-term was also vital to issuing timely and location-specific volcanic </a:t>
            </a:r>
            <a:r>
              <a:rPr lang="en-US" dirty="0" err="1" smtClean="0"/>
              <a:t>ashfall</a:t>
            </a:r>
            <a:r>
              <a:rPr lang="en-US" dirty="0" smtClean="0"/>
              <a:t> advisories.” </a:t>
            </a:r>
          </a:p>
          <a:p>
            <a:pPr>
              <a:defRPr/>
            </a:pPr>
            <a:endParaRPr lang="en-US" dirty="0" smtClean="0"/>
          </a:p>
          <a:p>
            <a:pPr>
              <a:defRPr/>
            </a:pPr>
            <a:endParaRPr lang="en-US" dirty="0" smtClean="0"/>
          </a:p>
          <a:p>
            <a:pPr>
              <a:defRPr/>
            </a:pPr>
            <a:endParaRPr lang="en-US" dirty="0" smtClean="0"/>
          </a:p>
          <a:p>
            <a:pPr>
              <a:defRPr/>
            </a:pPr>
            <a:endParaRPr lang="en-US" dirty="0"/>
          </a:p>
        </p:txBody>
      </p:sp>
      <p:sp>
        <p:nvSpPr>
          <p:cNvPr id="109572" name="Slide Number Placeholder 3"/>
          <p:cNvSpPr>
            <a:spLocks noGrp="1"/>
          </p:cNvSpPr>
          <p:nvPr>
            <p:ph type="sldNum" sz="quarter" idx="5"/>
          </p:nvPr>
        </p:nvSpPr>
        <p:spPr>
          <a:noFill/>
        </p:spPr>
        <p:txBody>
          <a:bodyPr/>
          <a:lstStyle/>
          <a:p>
            <a:fld id="{C050E921-AF11-4028-BEEF-51A38AE0F933}" type="slidenum">
              <a:rPr lang="en-US" smtClean="0">
                <a:latin typeface="Times" pitchFamily="18" charset="0"/>
              </a:rPr>
              <a:pPr/>
              <a:t>55</a:t>
            </a:fld>
            <a:endParaRPr lang="en-US" smtClean="0">
              <a:latin typeface="Times" pitchFamily="18" charset="0"/>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Water</a:t>
            </a:r>
            <a:r>
              <a:rPr lang="en-US" baseline="0" dirty="0" smtClean="0"/>
              <a:t> and ice cover up </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56</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NOAA – Oct 16, 1995 (Trajectories)</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57</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a:ln/>
        </p:spPr>
      </p:sp>
      <p:sp>
        <p:nvSpPr>
          <p:cNvPr id="110595" name="Notes Placeholder 2"/>
          <p:cNvSpPr>
            <a:spLocks noGrp="1"/>
          </p:cNvSpPr>
          <p:nvPr>
            <p:ph type="body" idx="1"/>
          </p:nvPr>
        </p:nvSpPr>
        <p:spPr>
          <a:noFill/>
          <a:ln/>
        </p:spPr>
        <p:txBody>
          <a:bodyPr/>
          <a:lstStyle/>
          <a:p>
            <a:r>
              <a:rPr lang="en-US" smtClean="0">
                <a:latin typeface="Times" pitchFamily="18" charset="0"/>
              </a:rPr>
              <a:t>Dr. Craig Searcy developed and rewrote Dr. Tanaka’s version of PUFF as part of his PhD program. An updated version is currently used by the National Weather Service (NWS), the Alaskan Volcano Observatory, and the Volcanic Ash Advisory Center to track volcanic ash clouds.  There is also another North American model used to predict ash movement – the CANERM, or Canadian Emergency Response Model.  </a:t>
            </a:r>
          </a:p>
          <a:p>
            <a:endParaRPr lang="en-US" smtClean="0">
              <a:latin typeface="Times" pitchFamily="18" charset="0"/>
            </a:endParaRPr>
          </a:p>
        </p:txBody>
      </p:sp>
      <p:sp>
        <p:nvSpPr>
          <p:cNvPr id="110596" name="Slide Number Placeholder 3"/>
          <p:cNvSpPr>
            <a:spLocks noGrp="1"/>
          </p:cNvSpPr>
          <p:nvPr>
            <p:ph type="sldNum" sz="quarter" idx="5"/>
          </p:nvPr>
        </p:nvSpPr>
        <p:spPr>
          <a:noFill/>
        </p:spPr>
        <p:txBody>
          <a:bodyPr/>
          <a:lstStyle/>
          <a:p>
            <a:fld id="{2234AA99-9366-465E-B646-4DFB5364E0D2}" type="slidenum">
              <a:rPr lang="en-US" smtClean="0">
                <a:latin typeface="Times" pitchFamily="18" charset="0"/>
              </a:rPr>
              <a:pPr/>
              <a:t>58</a:t>
            </a:fld>
            <a:endParaRPr lang="en-US" smtClean="0">
              <a:latin typeface="Times" pitchFamily="18" charset="0"/>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a:ln/>
        </p:spPr>
      </p:sp>
      <p:sp>
        <p:nvSpPr>
          <p:cNvPr id="111619" name="Notes Placeholder 2"/>
          <p:cNvSpPr>
            <a:spLocks noGrp="1"/>
          </p:cNvSpPr>
          <p:nvPr>
            <p:ph type="body" idx="1"/>
          </p:nvPr>
        </p:nvSpPr>
        <p:spPr>
          <a:noFill/>
          <a:ln/>
        </p:spPr>
        <p:txBody>
          <a:bodyPr/>
          <a:lstStyle/>
          <a:p>
            <a:r>
              <a:rPr lang="en-US" b="1" smtClean="0">
                <a:latin typeface="Times" pitchFamily="18" charset="0"/>
              </a:rPr>
              <a:t>Eulerian</a:t>
            </a:r>
            <a:r>
              <a:rPr lang="en-US" smtClean="0">
                <a:latin typeface="Times" pitchFamily="18" charset="0"/>
              </a:rPr>
              <a:t>: Describe changes as they occur at a fixed point in the “fluid.” </a:t>
            </a:r>
          </a:p>
          <a:p>
            <a:r>
              <a:rPr lang="en-US" b="1" smtClean="0">
                <a:latin typeface="Times" pitchFamily="18" charset="0"/>
              </a:rPr>
              <a:t>Lagrangian</a:t>
            </a:r>
            <a:r>
              <a:rPr lang="en-US" smtClean="0">
                <a:latin typeface="Times" pitchFamily="18" charset="0"/>
              </a:rPr>
              <a:t>: Describe changes which occur as you follow a fluid particle along its trajectory. </a:t>
            </a:r>
          </a:p>
          <a:p>
            <a:endParaRPr lang="en-US" smtClean="0">
              <a:latin typeface="Times" pitchFamily="18" charset="0"/>
            </a:endParaRPr>
          </a:p>
        </p:txBody>
      </p:sp>
      <p:sp>
        <p:nvSpPr>
          <p:cNvPr id="111620" name="Slide Number Placeholder 3"/>
          <p:cNvSpPr>
            <a:spLocks noGrp="1"/>
          </p:cNvSpPr>
          <p:nvPr>
            <p:ph type="sldNum" sz="quarter" idx="5"/>
          </p:nvPr>
        </p:nvSpPr>
        <p:spPr>
          <a:noFill/>
        </p:spPr>
        <p:txBody>
          <a:bodyPr/>
          <a:lstStyle/>
          <a:p>
            <a:fld id="{4B33EED8-C6E5-4A36-A651-56537A08B4B2}" type="slidenum">
              <a:rPr lang="en-US" smtClean="0">
                <a:latin typeface="Times" pitchFamily="18" charset="0"/>
              </a:rPr>
              <a:pPr/>
              <a:t>59</a:t>
            </a:fld>
            <a:endParaRPr lang="en-US" smtClean="0">
              <a:latin typeface="Times" pitchFamily="18"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p:spPr>
        <p:txBody>
          <a:bodyPr/>
          <a:lstStyle/>
          <a:p>
            <a:r>
              <a:rPr lang="en-US" dirty="0" smtClean="0">
                <a:latin typeface="Times" pitchFamily="18" charset="0"/>
              </a:rPr>
              <a:t>Chile’s </a:t>
            </a:r>
            <a:r>
              <a:rPr lang="en-US" dirty="0" err="1" smtClean="0">
                <a:latin typeface="Times" pitchFamily="18" charset="0"/>
              </a:rPr>
              <a:t>Chaitén</a:t>
            </a:r>
            <a:r>
              <a:rPr lang="en-US" dirty="0" smtClean="0">
                <a:latin typeface="Times" pitchFamily="18" charset="0"/>
              </a:rPr>
              <a:t> volcano, May 3, 2008 is erupting with lava, ash—and lightning </a:t>
            </a:r>
          </a:p>
          <a:p>
            <a:r>
              <a:rPr lang="en-US" dirty="0" smtClean="0">
                <a:latin typeface="Times" pitchFamily="18" charset="0"/>
              </a:rPr>
              <a:t>Photo by Carlos Gutierrez</a:t>
            </a:r>
          </a:p>
          <a:p>
            <a:endParaRPr lang="en-US" dirty="0" smtClean="0">
              <a:latin typeface="Times" pitchFamily="18" charset="0"/>
            </a:endParaRPr>
          </a:p>
          <a:p>
            <a:pPr eaLnBrk="1" hangingPunct="1">
              <a:defRPr/>
            </a:pPr>
            <a:r>
              <a:rPr lang="en-US" dirty="0" smtClean="0">
                <a:solidFill>
                  <a:schemeClr val="bg1"/>
                </a:solidFill>
              </a:rPr>
              <a:t>Volcanic eruptions</a:t>
            </a:r>
            <a:r>
              <a:rPr lang="en-US" dirty="0" smtClean="0"/>
              <a:t> with plumes of drifting ash </a:t>
            </a:r>
            <a:r>
              <a:rPr lang="en-US" dirty="0" smtClean="0">
                <a:solidFill>
                  <a:schemeClr val="bg1"/>
                </a:solidFill>
              </a:rPr>
              <a:t>clouds</a:t>
            </a:r>
            <a:r>
              <a:rPr lang="en-US" dirty="0" smtClean="0"/>
              <a:t> </a:t>
            </a:r>
            <a:r>
              <a:rPr lang="en-US" dirty="0" smtClean="0">
                <a:solidFill>
                  <a:schemeClr val="bg1"/>
                </a:solidFill>
              </a:rPr>
              <a:t>not only cau</a:t>
            </a:r>
            <a:r>
              <a:rPr lang="en-US" dirty="0" smtClean="0">
                <a:solidFill>
                  <a:schemeClr val="tx1">
                    <a:lumMod val="95000"/>
                  </a:schemeClr>
                </a:solidFill>
              </a:rPr>
              <a:t>se</a:t>
            </a:r>
            <a:r>
              <a:rPr lang="en-US" dirty="0" smtClean="0"/>
              <a:t> substantial delays in </a:t>
            </a:r>
            <a:r>
              <a:rPr lang="en-US" dirty="0" smtClean="0">
                <a:solidFill>
                  <a:schemeClr val="bg1"/>
                </a:solidFill>
              </a:rPr>
              <a:t>flight operations a</a:t>
            </a:r>
            <a:r>
              <a:rPr lang="en-US" dirty="0" smtClean="0"/>
              <a:t>round the world, but can </a:t>
            </a:r>
            <a:r>
              <a:rPr lang="en-US" dirty="0" smtClean="0">
                <a:solidFill>
                  <a:schemeClr val="bg1"/>
                </a:solidFill>
              </a:rPr>
              <a:t>also produce significant</a:t>
            </a:r>
            <a:r>
              <a:rPr lang="en-US" dirty="0" smtClean="0"/>
              <a:t> damage to both </a:t>
            </a:r>
            <a:r>
              <a:rPr lang="en-US" dirty="0" smtClean="0">
                <a:solidFill>
                  <a:schemeClr val="bg1"/>
                </a:solidFill>
              </a:rPr>
              <a:t>aircraft and equipment.</a:t>
            </a:r>
          </a:p>
          <a:p>
            <a:pPr eaLnBrk="1" hangingPunct="1">
              <a:defRPr/>
            </a:pPr>
            <a:r>
              <a:rPr lang="en-US" dirty="0" smtClean="0">
                <a:solidFill>
                  <a:schemeClr val="bg1"/>
                </a:solidFill>
              </a:rPr>
              <a:t>In addition, volcanic er</a:t>
            </a:r>
            <a:r>
              <a:rPr lang="en-US" dirty="0" smtClean="0">
                <a:solidFill>
                  <a:schemeClr val="tx1">
                    <a:lumMod val="85000"/>
                  </a:schemeClr>
                </a:solidFill>
              </a:rPr>
              <a:t>u</a:t>
            </a:r>
            <a:r>
              <a:rPr lang="en-US" dirty="0" smtClean="0"/>
              <a:t>ptions and ash </a:t>
            </a:r>
            <a:r>
              <a:rPr lang="en-US" dirty="0" smtClean="0">
                <a:solidFill>
                  <a:schemeClr val="bg1"/>
                </a:solidFill>
              </a:rPr>
              <a:t>production  can cause gr</a:t>
            </a:r>
            <a:r>
              <a:rPr lang="en-US" dirty="0" smtClean="0"/>
              <a:t>eat </a:t>
            </a:r>
            <a:r>
              <a:rPr lang="en-US" dirty="0" smtClean="0">
                <a:solidFill>
                  <a:schemeClr val="bg1"/>
                </a:solidFill>
              </a:rPr>
              <a:t>har</a:t>
            </a:r>
            <a:r>
              <a:rPr lang="en-US" dirty="0" smtClean="0">
                <a:solidFill>
                  <a:schemeClr val="tx1">
                    <a:lumMod val="85000"/>
                  </a:schemeClr>
                </a:solidFill>
              </a:rPr>
              <a:t>d</a:t>
            </a:r>
            <a:r>
              <a:rPr lang="en-US" dirty="0" smtClean="0"/>
              <a:t>ship to those local and </a:t>
            </a:r>
            <a:r>
              <a:rPr lang="en-US" dirty="0" smtClean="0">
                <a:solidFill>
                  <a:schemeClr val="bg1"/>
                </a:solidFill>
              </a:rPr>
              <a:t>regional communities</a:t>
            </a:r>
            <a:r>
              <a:rPr lang="en-US" dirty="0" smtClean="0"/>
              <a:t> which lay under the </a:t>
            </a:r>
            <a:r>
              <a:rPr lang="en-US" dirty="0" smtClean="0">
                <a:solidFill>
                  <a:schemeClr val="tx1">
                    <a:lumMod val="85000"/>
                  </a:schemeClr>
                </a:solidFill>
              </a:rPr>
              <a:t>d</a:t>
            </a:r>
            <a:r>
              <a:rPr lang="en-US" dirty="0" smtClean="0">
                <a:solidFill>
                  <a:schemeClr val="bg1"/>
                </a:solidFill>
              </a:rPr>
              <a:t>irect effects of a</a:t>
            </a:r>
            <a:r>
              <a:rPr lang="en-US" dirty="0" smtClean="0"/>
              <a:t> </a:t>
            </a:r>
            <a:r>
              <a:rPr lang="en-US" dirty="0" smtClean="0">
                <a:solidFill>
                  <a:schemeClr val="bg1"/>
                </a:solidFill>
              </a:rPr>
              <a:t>volc</a:t>
            </a:r>
            <a:r>
              <a:rPr lang="en-US" dirty="0" smtClean="0"/>
              <a:t>ano.  These effects range widely from property damage to health hazards. </a:t>
            </a:r>
          </a:p>
          <a:p>
            <a:endParaRPr lang="en-US" dirty="0" smtClean="0">
              <a:latin typeface="Times" pitchFamily="18" charset="0"/>
            </a:endParaRPr>
          </a:p>
        </p:txBody>
      </p:sp>
      <p:sp>
        <p:nvSpPr>
          <p:cNvPr id="80900" name="Slide Number Placeholder 3"/>
          <p:cNvSpPr>
            <a:spLocks noGrp="1"/>
          </p:cNvSpPr>
          <p:nvPr>
            <p:ph type="sldNum" sz="quarter" idx="5"/>
          </p:nvPr>
        </p:nvSpPr>
        <p:spPr>
          <a:noFill/>
        </p:spPr>
        <p:txBody>
          <a:bodyPr/>
          <a:lstStyle/>
          <a:p>
            <a:fld id="{836BFC9C-FB22-4F46-850F-462101117599}" type="slidenum">
              <a:rPr lang="en-US" smtClean="0">
                <a:latin typeface="Times" pitchFamily="18" charset="0"/>
              </a:rPr>
              <a:pPr/>
              <a:t>6</a:t>
            </a:fld>
            <a:endParaRPr lang="en-US" smtClean="0">
              <a:latin typeface="Times" pitchFamily="18" charset="0"/>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a:ln/>
        </p:spPr>
      </p:sp>
      <p:sp>
        <p:nvSpPr>
          <p:cNvPr id="112643" name="Notes Placeholder 2"/>
          <p:cNvSpPr>
            <a:spLocks noGrp="1"/>
          </p:cNvSpPr>
          <p:nvPr>
            <p:ph type="body" idx="1"/>
          </p:nvPr>
        </p:nvSpPr>
        <p:spPr>
          <a:noFill/>
          <a:ln/>
        </p:spPr>
        <p:txBody>
          <a:bodyPr/>
          <a:lstStyle/>
          <a:p>
            <a:r>
              <a:rPr lang="en-US" b="1" smtClean="0">
                <a:solidFill>
                  <a:schemeClr val="bg1"/>
                </a:solidFill>
                <a:latin typeface="Times" pitchFamily="18" charset="0"/>
              </a:rPr>
              <a:t>**Put loop for PUFF model of hypothetical Eruption for Sept. 11, 2008 here.  </a:t>
            </a:r>
          </a:p>
          <a:p>
            <a:endParaRPr lang="en-US" smtClean="0">
              <a:latin typeface="Times" pitchFamily="18" charset="0"/>
            </a:endParaRPr>
          </a:p>
          <a:p>
            <a:r>
              <a:rPr lang="en-US" smtClean="0">
                <a:latin typeface="Times" pitchFamily="18" charset="0"/>
              </a:rPr>
              <a:t>Generated from PuffWeb v2.2, NOAA/NWS Alaska Region Headquarters, Anchorage Alaska.</a:t>
            </a:r>
          </a:p>
        </p:txBody>
      </p:sp>
      <p:sp>
        <p:nvSpPr>
          <p:cNvPr id="112644" name="Slide Number Placeholder 3"/>
          <p:cNvSpPr>
            <a:spLocks noGrp="1"/>
          </p:cNvSpPr>
          <p:nvPr>
            <p:ph type="sldNum" sz="quarter" idx="5"/>
          </p:nvPr>
        </p:nvSpPr>
        <p:spPr>
          <a:noFill/>
        </p:spPr>
        <p:txBody>
          <a:bodyPr/>
          <a:lstStyle/>
          <a:p>
            <a:fld id="{C73AF97E-1393-4706-A63E-3D0A584BACFD}" type="slidenum">
              <a:rPr lang="en-US" smtClean="0">
                <a:latin typeface="Times" pitchFamily="18" charset="0"/>
              </a:rPr>
              <a:pPr/>
              <a:t>60</a:t>
            </a:fld>
            <a:endParaRPr lang="en-US" smtClean="0">
              <a:latin typeface="Times" pitchFamily="18" charset="0"/>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a:defRPr/>
            </a:pPr>
            <a:r>
              <a:rPr lang="en-US" dirty="0" smtClean="0"/>
              <a:t>The transport and dispersion of a pollutant is calculated by assuming the release of a single puff with either a Gaussian or top-hat horizontal distribution or from the dispersal of an initial fixed number of particles. A single released puff will expand until its size exceeds the meteorological grid cell spacing and then it will split into several puffs. The Hysplit_4 approach is to combine both puff and particle methods by assuming a puff distribution</a:t>
            </a:r>
          </a:p>
          <a:p>
            <a:pPr>
              <a:defRPr/>
            </a:pPr>
            <a:r>
              <a:rPr lang="en-US" dirty="0" smtClean="0"/>
              <a:t>in the horizontal and particle dispersion in the vertical direction. The resulting calculation may be started with a single particle. In this way, the greater accuracy of the vertical dispersion parameterization of the particle model is combined with the advantage of having an expanding number of puffs represent the pollutant distribution as the spatial coverage of the pollutant increases. Air concentrations are calculated at a specific grid point for puffs and as cell-average concentrations for particles. A concentration grid is defined by latitude-longitude intersections.  The HYSPLIT model is also useful in predicting ash plume concentrations as they forward in time.</a:t>
            </a:r>
          </a:p>
          <a:p>
            <a:pPr>
              <a:defRPr/>
            </a:pPr>
            <a:endParaRPr lang="en-US" dirty="0"/>
          </a:p>
        </p:txBody>
      </p:sp>
      <p:sp>
        <p:nvSpPr>
          <p:cNvPr id="113668" name="Slide Number Placeholder 3"/>
          <p:cNvSpPr>
            <a:spLocks noGrp="1"/>
          </p:cNvSpPr>
          <p:nvPr>
            <p:ph type="sldNum" sz="quarter" idx="5"/>
          </p:nvPr>
        </p:nvSpPr>
        <p:spPr>
          <a:noFill/>
        </p:spPr>
        <p:txBody>
          <a:bodyPr/>
          <a:lstStyle/>
          <a:p>
            <a:fld id="{68DAD732-1301-4B32-BE4A-11564C66BA67}" type="slidenum">
              <a:rPr lang="en-US" smtClean="0">
                <a:latin typeface="Times" pitchFamily="18" charset="0"/>
              </a:rPr>
              <a:pPr/>
              <a:t>61</a:t>
            </a:fld>
            <a:endParaRPr lang="en-US" smtClean="0">
              <a:latin typeface="Times" pitchFamily="18" charset="0"/>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a:ln/>
        </p:spPr>
      </p:sp>
      <p:sp>
        <p:nvSpPr>
          <p:cNvPr id="114691" name="Notes Placeholder 2"/>
          <p:cNvSpPr>
            <a:spLocks noGrp="1"/>
          </p:cNvSpPr>
          <p:nvPr>
            <p:ph type="body" idx="1"/>
          </p:nvPr>
        </p:nvSpPr>
        <p:spPr>
          <a:noFill/>
          <a:ln/>
        </p:spPr>
        <p:txBody>
          <a:bodyPr/>
          <a:lstStyle/>
          <a:p>
            <a:r>
              <a:rPr lang="en-US" b="1" smtClean="0">
                <a:latin typeface="Times" pitchFamily="18" charset="0"/>
              </a:rPr>
              <a:t>Examples of HYSPLIT Trajectory (Include all Trajectories here…layer or loop) 12Z Sept. 11 through 06Z Sept. 12.</a:t>
            </a:r>
          </a:p>
        </p:txBody>
      </p:sp>
      <p:sp>
        <p:nvSpPr>
          <p:cNvPr id="114692" name="Slide Number Placeholder 3"/>
          <p:cNvSpPr>
            <a:spLocks noGrp="1"/>
          </p:cNvSpPr>
          <p:nvPr>
            <p:ph type="sldNum" sz="quarter" idx="5"/>
          </p:nvPr>
        </p:nvSpPr>
        <p:spPr>
          <a:noFill/>
        </p:spPr>
        <p:txBody>
          <a:bodyPr/>
          <a:lstStyle/>
          <a:p>
            <a:fld id="{C5ECB78A-9972-42D4-884A-2578C5CBD945}" type="slidenum">
              <a:rPr lang="en-US" smtClean="0">
                <a:latin typeface="Times" pitchFamily="18" charset="0"/>
              </a:rPr>
              <a:pPr/>
              <a:t>62</a:t>
            </a:fld>
            <a:endParaRPr lang="en-US" smtClean="0">
              <a:latin typeface="Times" pitchFamily="18" charset="0"/>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a:ln/>
        </p:spPr>
      </p:sp>
      <p:sp>
        <p:nvSpPr>
          <p:cNvPr id="115715" name="Notes Placeholder 2"/>
          <p:cNvSpPr>
            <a:spLocks noGrp="1"/>
          </p:cNvSpPr>
          <p:nvPr>
            <p:ph type="body" idx="1"/>
          </p:nvPr>
        </p:nvSpPr>
        <p:spPr>
          <a:noFill/>
          <a:ln/>
        </p:spPr>
        <p:txBody>
          <a:bodyPr/>
          <a:lstStyle/>
          <a:p>
            <a:r>
              <a:rPr lang="en-US" b="1" smtClean="0">
                <a:latin typeface="Times" pitchFamily="18" charset="0"/>
              </a:rPr>
              <a:t>Examples of HYSPLIT Layer Dispersion 00Z Sept. 11 through 18Z Sept. 11. (May want to layer these) </a:t>
            </a:r>
          </a:p>
        </p:txBody>
      </p:sp>
      <p:sp>
        <p:nvSpPr>
          <p:cNvPr id="115716" name="Slide Number Placeholder 3"/>
          <p:cNvSpPr>
            <a:spLocks noGrp="1"/>
          </p:cNvSpPr>
          <p:nvPr>
            <p:ph type="sldNum" sz="quarter" idx="5"/>
          </p:nvPr>
        </p:nvSpPr>
        <p:spPr>
          <a:noFill/>
        </p:spPr>
        <p:txBody>
          <a:bodyPr/>
          <a:lstStyle/>
          <a:p>
            <a:fld id="{9F8F9749-BE43-4598-B11D-7B63656DAA88}" type="slidenum">
              <a:rPr lang="en-US" smtClean="0">
                <a:latin typeface="Times" pitchFamily="18" charset="0"/>
              </a:rPr>
              <a:pPr/>
              <a:t>63</a:t>
            </a:fld>
            <a:endParaRPr lang="en-US" smtClean="0">
              <a:latin typeface="Times" pitchFamily="18" charset="0"/>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a:ln/>
        </p:spPr>
      </p:sp>
      <p:sp>
        <p:nvSpPr>
          <p:cNvPr id="116739" name="Notes Placeholder 2"/>
          <p:cNvSpPr>
            <a:spLocks noGrp="1"/>
          </p:cNvSpPr>
          <p:nvPr>
            <p:ph type="body" idx="1"/>
          </p:nvPr>
        </p:nvSpPr>
        <p:spPr>
          <a:noFill/>
          <a:ln/>
        </p:spPr>
        <p:txBody>
          <a:bodyPr/>
          <a:lstStyle/>
          <a:p>
            <a:r>
              <a:rPr lang="en-US" b="1" smtClean="0">
                <a:latin typeface="Times" pitchFamily="18" charset="0"/>
              </a:rPr>
              <a:t>Examples of HYSPLIT Mass Dispersion Forecast valid for 23Z Sept. 11, 2008 to 00Z Sept. 12, 2008.</a:t>
            </a:r>
          </a:p>
          <a:p>
            <a:endParaRPr lang="en-US" b="1" smtClean="0">
              <a:latin typeface="Times" pitchFamily="18" charset="0"/>
            </a:endParaRPr>
          </a:p>
          <a:p>
            <a:r>
              <a:rPr lang="en-US" b="1" smtClean="0">
                <a:latin typeface="Times" pitchFamily="18" charset="0"/>
              </a:rPr>
              <a:t>**Include other two images for time periods 05Z-06Z Sept. 12, 2008 and 11Z-12Z Sept. 12, 2008. (layer) </a:t>
            </a:r>
          </a:p>
        </p:txBody>
      </p:sp>
      <p:sp>
        <p:nvSpPr>
          <p:cNvPr id="116740" name="Slide Number Placeholder 3"/>
          <p:cNvSpPr>
            <a:spLocks noGrp="1"/>
          </p:cNvSpPr>
          <p:nvPr>
            <p:ph type="sldNum" sz="quarter" idx="5"/>
          </p:nvPr>
        </p:nvSpPr>
        <p:spPr>
          <a:noFill/>
        </p:spPr>
        <p:txBody>
          <a:bodyPr/>
          <a:lstStyle/>
          <a:p>
            <a:fld id="{E52D4CBC-3807-4E0E-ADA4-93192FAFB9F2}" type="slidenum">
              <a:rPr lang="en-US" smtClean="0">
                <a:latin typeface="Times" pitchFamily="18" charset="0"/>
              </a:rPr>
              <a:pPr/>
              <a:t>64</a:t>
            </a:fld>
            <a:endParaRPr lang="en-US" smtClean="0">
              <a:latin typeface="Times" pitchFamily="18" charset="0"/>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a:ln/>
        </p:spPr>
      </p:sp>
      <p:sp>
        <p:nvSpPr>
          <p:cNvPr id="117763" name="Notes Placeholder 2"/>
          <p:cNvSpPr>
            <a:spLocks noGrp="1"/>
          </p:cNvSpPr>
          <p:nvPr>
            <p:ph type="body" idx="1"/>
          </p:nvPr>
        </p:nvSpPr>
        <p:spPr>
          <a:noFill/>
          <a:ln/>
        </p:spPr>
        <p:txBody>
          <a:bodyPr/>
          <a:lstStyle/>
          <a:p>
            <a:r>
              <a:rPr lang="en-US" smtClean="0">
                <a:latin typeface="Times" pitchFamily="18" charset="0"/>
              </a:rPr>
              <a:t>The CANERM  - Canadian Emergency Response Model for Sept 11, 2008.  </a:t>
            </a:r>
          </a:p>
          <a:p>
            <a:endParaRPr lang="en-US" smtClean="0">
              <a:latin typeface="Times" pitchFamily="18" charset="0"/>
            </a:endParaRPr>
          </a:p>
          <a:p>
            <a:r>
              <a:rPr lang="en-US" b="1" smtClean="0">
                <a:latin typeface="Times" pitchFamily="18" charset="0"/>
              </a:rPr>
              <a:t>**Layer/Loop other trajectories for: 14, 16, 16, and 20Z</a:t>
            </a:r>
          </a:p>
          <a:p>
            <a:endParaRPr lang="en-US" smtClean="0">
              <a:latin typeface="Times" pitchFamily="18" charset="0"/>
            </a:endParaRPr>
          </a:p>
          <a:p>
            <a:r>
              <a:rPr lang="en-US" b="1" smtClean="0">
                <a:latin typeface="Times" pitchFamily="18" charset="0"/>
              </a:rPr>
              <a:t>**Are there other important models?  Do we even need this info??</a:t>
            </a:r>
          </a:p>
        </p:txBody>
      </p:sp>
      <p:sp>
        <p:nvSpPr>
          <p:cNvPr id="117764" name="Slide Number Placeholder 3"/>
          <p:cNvSpPr>
            <a:spLocks noGrp="1"/>
          </p:cNvSpPr>
          <p:nvPr>
            <p:ph type="sldNum" sz="quarter" idx="5"/>
          </p:nvPr>
        </p:nvSpPr>
        <p:spPr>
          <a:noFill/>
        </p:spPr>
        <p:txBody>
          <a:bodyPr/>
          <a:lstStyle/>
          <a:p>
            <a:fld id="{8D69C8C3-7561-407D-A2E2-2C31E0BF2B47}" type="slidenum">
              <a:rPr lang="en-US" smtClean="0">
                <a:latin typeface="Times" pitchFamily="18" charset="0"/>
              </a:rPr>
              <a:pPr/>
              <a:t>65</a:t>
            </a:fld>
            <a:endParaRPr lang="en-US" smtClean="0">
              <a:latin typeface="Times" pitchFamily="18" charset="0"/>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66</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67</a:t>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68</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Are</a:t>
            </a:r>
            <a:r>
              <a:rPr lang="en-US" baseline="0" dirty="0" smtClean="0"/>
              <a:t> these the “primary” “initial recognition</a:t>
            </a:r>
            <a:r>
              <a:rPr lang="en-US" baseline="0" smtClean="0"/>
              <a:t>” organizations?</a:t>
            </a:r>
            <a:endParaRPr lang="en-US"/>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69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p:spPr>
        <p:txBody>
          <a:bodyPr/>
          <a:lstStyle/>
          <a:p>
            <a:r>
              <a:rPr lang="en-US" dirty="0" smtClean="0">
                <a:latin typeface="Times" pitchFamily="18" charset="0"/>
              </a:rPr>
              <a:t>Why are we concerned?</a:t>
            </a:r>
            <a:r>
              <a:rPr lang="en-US" baseline="0" dirty="0" smtClean="0">
                <a:latin typeface="Times" pitchFamily="18" charset="0"/>
              </a:rPr>
              <a:t>  </a:t>
            </a:r>
          </a:p>
          <a:p>
            <a:r>
              <a:rPr lang="en-US" baseline="0" dirty="0" smtClean="0">
                <a:latin typeface="Times" pitchFamily="18" charset="0"/>
              </a:rPr>
              <a:t>1) Major concern to one of our customers – the Aviation industry</a:t>
            </a:r>
          </a:p>
          <a:p>
            <a:r>
              <a:rPr lang="en-US" baseline="0" dirty="0" smtClean="0">
                <a:latin typeface="Times" pitchFamily="18" charset="0"/>
              </a:rPr>
              <a:t>Ash causes significant damage to…  at the worst end, it can cause in-flight engine loss (</a:t>
            </a:r>
            <a:r>
              <a:rPr lang="en-US" dirty="0" smtClean="0"/>
              <a:t>accumulation of melted and </a:t>
            </a:r>
            <a:r>
              <a:rPr lang="en-US" dirty="0" err="1" smtClean="0"/>
              <a:t>resolidified</a:t>
            </a:r>
            <a:r>
              <a:rPr lang="en-US" dirty="0" smtClean="0"/>
              <a:t> ash on interior engine vents reduce the effective flow of air through the engine, causing it to stall), it is abrasive,</a:t>
            </a:r>
            <a:r>
              <a:rPr lang="en-US" baseline="0" dirty="0" smtClean="0"/>
              <a:t> mildly corrosive, and conductive.  </a:t>
            </a:r>
            <a:r>
              <a:rPr lang="en-US" dirty="0" smtClean="0"/>
              <a:t>Potential to put human lives at</a:t>
            </a:r>
            <a:r>
              <a:rPr lang="en-US" baseline="0" dirty="0" smtClean="0"/>
              <a:t> stake.  Repair and replacement associated with encounters are costly (Example:  </a:t>
            </a:r>
            <a:r>
              <a:rPr lang="en-US" dirty="0" smtClean="0"/>
              <a:t>Between 1980 and 2004, more than 100 jet aircraft sustained damage after flying through volcanic ash clouds. The repairs cost more than $250 million. At least 7 of these encounters resulted in temporary engine failure, with 3 aircraft losing power from all engines. These engine failures have occurred at distances ranging from 150 to 600 miles from the erupting volcano. Aircraft damage from these volcanic ash encounters has been reported from as far as 1,800 miles from the volcano.)</a:t>
            </a:r>
          </a:p>
          <a:p>
            <a:r>
              <a:rPr lang="en-US" baseline="0" dirty="0" smtClean="0"/>
              <a:t> </a:t>
            </a:r>
          </a:p>
          <a:p>
            <a:r>
              <a:rPr lang="en-US" dirty="0" smtClean="0">
                <a:latin typeface="Times" pitchFamily="18" charset="0"/>
              </a:rPr>
              <a:t>2) Delays in flight operations are costly to the airlines and make travelers very cranky.</a:t>
            </a:r>
          </a:p>
          <a:p>
            <a:endParaRPr lang="en-US" dirty="0" smtClean="0">
              <a:latin typeface="Times" pitchFamily="18" charset="0"/>
            </a:endParaRPr>
          </a:p>
          <a:p>
            <a:r>
              <a:rPr lang="en-US" dirty="0" smtClean="0">
                <a:latin typeface="Times" pitchFamily="18" charset="0"/>
              </a:rPr>
              <a:t>3) Studies</a:t>
            </a:r>
            <a:r>
              <a:rPr lang="en-US" baseline="0" dirty="0" smtClean="0">
                <a:latin typeface="Times" pitchFamily="18" charset="0"/>
              </a:rPr>
              <a:t> in this area are limited at best or nonexistent.</a:t>
            </a:r>
          </a:p>
          <a:p>
            <a:endParaRPr lang="en-US" baseline="0" dirty="0" smtClean="0">
              <a:latin typeface="Times" pitchFamily="18" charset="0"/>
            </a:endParaRPr>
          </a:p>
          <a:p>
            <a:r>
              <a:rPr lang="en-US" baseline="0" dirty="0" smtClean="0">
                <a:latin typeface="Times" pitchFamily="18" charset="0"/>
              </a:rPr>
              <a:t>There are long term climatic impacts, but we will not address those here.</a:t>
            </a:r>
            <a:endParaRPr lang="en-US" dirty="0" smtClean="0">
              <a:latin typeface="Times" pitchFamily="18" charset="0"/>
            </a:endParaRPr>
          </a:p>
        </p:txBody>
      </p:sp>
      <p:sp>
        <p:nvSpPr>
          <p:cNvPr id="80900" name="Slide Number Placeholder 3"/>
          <p:cNvSpPr>
            <a:spLocks noGrp="1"/>
          </p:cNvSpPr>
          <p:nvPr>
            <p:ph type="sldNum" sz="quarter" idx="5"/>
          </p:nvPr>
        </p:nvSpPr>
        <p:spPr>
          <a:noFill/>
        </p:spPr>
        <p:txBody>
          <a:bodyPr/>
          <a:lstStyle/>
          <a:p>
            <a:fld id="{836BFC9C-FB22-4F46-850F-462101117599}" type="slidenum">
              <a:rPr lang="en-US" smtClean="0">
                <a:latin typeface="Times" pitchFamily="18" charset="0"/>
              </a:rPr>
              <a:pPr/>
              <a:t>7</a:t>
            </a:fld>
            <a:endParaRPr lang="en-US" smtClean="0">
              <a:latin typeface="Times" pitchFamily="18" charset="0"/>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70</a:t>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71</a:t>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a:ln/>
        </p:spPr>
      </p:sp>
      <p:sp>
        <p:nvSpPr>
          <p:cNvPr id="118787" name="Notes Placeholder 2"/>
          <p:cNvSpPr>
            <a:spLocks noGrp="1"/>
          </p:cNvSpPr>
          <p:nvPr>
            <p:ph type="body" idx="1"/>
          </p:nvPr>
        </p:nvSpPr>
        <p:spPr>
          <a:noFill/>
          <a:ln/>
        </p:spPr>
        <p:txBody>
          <a:bodyPr/>
          <a:lstStyle/>
          <a:p>
            <a:r>
              <a:rPr lang="en-US" smtClean="0">
                <a:latin typeface="Times" pitchFamily="18" charset="0"/>
              </a:rPr>
              <a:t>*With a Memorandum of Agreement (MOA) with the FAA.</a:t>
            </a:r>
          </a:p>
        </p:txBody>
      </p:sp>
      <p:sp>
        <p:nvSpPr>
          <p:cNvPr id="118788" name="Slide Number Placeholder 3"/>
          <p:cNvSpPr>
            <a:spLocks noGrp="1"/>
          </p:cNvSpPr>
          <p:nvPr>
            <p:ph type="sldNum" sz="quarter" idx="5"/>
          </p:nvPr>
        </p:nvSpPr>
        <p:spPr>
          <a:noFill/>
        </p:spPr>
        <p:txBody>
          <a:bodyPr/>
          <a:lstStyle/>
          <a:p>
            <a:fld id="{FFE741FC-BD4E-47BC-B940-B3226ED663F6}" type="slidenum">
              <a:rPr lang="en-US" smtClean="0">
                <a:latin typeface="Times" pitchFamily="18" charset="0"/>
              </a:rPr>
              <a:pPr/>
              <a:t>72</a:t>
            </a:fld>
            <a:endParaRPr lang="en-US" smtClean="0">
              <a:latin typeface="Times" pitchFamily="18" charset="0"/>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a:ln/>
        </p:spPr>
      </p:sp>
      <p:sp>
        <p:nvSpPr>
          <p:cNvPr id="119811" name="Notes Placeholder 2"/>
          <p:cNvSpPr>
            <a:spLocks noGrp="1"/>
          </p:cNvSpPr>
          <p:nvPr>
            <p:ph type="body" idx="1"/>
          </p:nvPr>
        </p:nvSpPr>
        <p:spPr>
          <a:noFill/>
          <a:ln/>
        </p:spPr>
        <p:txBody>
          <a:bodyPr/>
          <a:lstStyle/>
          <a:p>
            <a:r>
              <a:rPr lang="en-US" smtClean="0">
                <a:latin typeface="Times" pitchFamily="18" charset="0"/>
              </a:rPr>
              <a:t>Goals Reached?</a:t>
            </a:r>
          </a:p>
        </p:txBody>
      </p:sp>
      <p:sp>
        <p:nvSpPr>
          <p:cNvPr id="119812" name="Slide Number Placeholder 3"/>
          <p:cNvSpPr>
            <a:spLocks noGrp="1"/>
          </p:cNvSpPr>
          <p:nvPr>
            <p:ph type="sldNum" sz="quarter" idx="5"/>
          </p:nvPr>
        </p:nvSpPr>
        <p:spPr>
          <a:noFill/>
        </p:spPr>
        <p:txBody>
          <a:bodyPr/>
          <a:lstStyle/>
          <a:p>
            <a:fld id="{EE91E560-E5F2-4B6C-8A93-1BB2F947E7A0}" type="slidenum">
              <a:rPr lang="en-US" smtClean="0">
                <a:latin typeface="Times" pitchFamily="18" charset="0"/>
              </a:rPr>
              <a:pPr/>
              <a:t>73</a:t>
            </a:fld>
            <a:endParaRPr lang="en-US" smtClean="0">
              <a:latin typeface="Times" pitchFamily="18" charset="0"/>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p:cNvSpPr>
            <a:spLocks noGrp="1" noRot="1" noChangeAspect="1" noTextEdit="1"/>
          </p:cNvSpPr>
          <p:nvPr>
            <p:ph type="sldImg"/>
          </p:nvPr>
        </p:nvSpPr>
        <p:spPr>
          <a:ln/>
        </p:spPr>
      </p:sp>
      <p:sp>
        <p:nvSpPr>
          <p:cNvPr id="120835" name="Notes Placeholder 2"/>
          <p:cNvSpPr>
            <a:spLocks noGrp="1"/>
          </p:cNvSpPr>
          <p:nvPr>
            <p:ph type="body" idx="1"/>
          </p:nvPr>
        </p:nvSpPr>
        <p:spPr>
          <a:noFill/>
          <a:ln/>
        </p:spPr>
        <p:txBody>
          <a:bodyPr/>
          <a:lstStyle/>
          <a:p>
            <a:r>
              <a:rPr lang="en-US" smtClean="0">
                <a:latin typeface="Times" pitchFamily="18" charset="0"/>
              </a:rPr>
              <a:t>Goals Reached?</a:t>
            </a:r>
          </a:p>
        </p:txBody>
      </p:sp>
      <p:sp>
        <p:nvSpPr>
          <p:cNvPr id="120836" name="Slide Number Placeholder 3"/>
          <p:cNvSpPr>
            <a:spLocks noGrp="1"/>
          </p:cNvSpPr>
          <p:nvPr>
            <p:ph type="sldNum" sz="quarter" idx="5"/>
          </p:nvPr>
        </p:nvSpPr>
        <p:spPr>
          <a:noFill/>
        </p:spPr>
        <p:txBody>
          <a:bodyPr/>
          <a:lstStyle/>
          <a:p>
            <a:fld id="{AE9E0C7A-9108-47B9-8430-58B33E0B84B0}" type="slidenum">
              <a:rPr lang="en-US" smtClean="0">
                <a:latin typeface="Times" pitchFamily="18" charset="0"/>
              </a:rPr>
              <a:pPr/>
              <a:t>74</a:t>
            </a:fld>
            <a:endParaRPr lang="en-US" smtClean="0">
              <a:latin typeface="Times" pitchFamily="18" charset="0"/>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a:ln/>
        </p:spPr>
      </p:sp>
      <p:sp>
        <p:nvSpPr>
          <p:cNvPr id="121859" name="Notes Placeholder 2"/>
          <p:cNvSpPr>
            <a:spLocks noGrp="1"/>
          </p:cNvSpPr>
          <p:nvPr>
            <p:ph type="body" idx="1"/>
          </p:nvPr>
        </p:nvSpPr>
        <p:spPr>
          <a:noFill/>
          <a:ln/>
        </p:spPr>
        <p:txBody>
          <a:bodyPr/>
          <a:lstStyle/>
          <a:p>
            <a:r>
              <a:rPr lang="en-US" smtClean="0">
                <a:latin typeface="Times" pitchFamily="18" charset="0"/>
              </a:rPr>
              <a:t>Goals Reached?</a:t>
            </a:r>
          </a:p>
        </p:txBody>
      </p:sp>
      <p:sp>
        <p:nvSpPr>
          <p:cNvPr id="121860" name="Slide Number Placeholder 3"/>
          <p:cNvSpPr>
            <a:spLocks noGrp="1"/>
          </p:cNvSpPr>
          <p:nvPr>
            <p:ph type="sldNum" sz="quarter" idx="5"/>
          </p:nvPr>
        </p:nvSpPr>
        <p:spPr>
          <a:noFill/>
        </p:spPr>
        <p:txBody>
          <a:bodyPr/>
          <a:lstStyle/>
          <a:p>
            <a:fld id="{FCCECE02-0BBA-443D-B3F4-8D199F8BFA2A}" type="slidenum">
              <a:rPr lang="en-US" smtClean="0">
                <a:latin typeface="Times" pitchFamily="18" charset="0"/>
              </a:rPr>
              <a:pPr/>
              <a:t>75</a:t>
            </a:fld>
            <a:endParaRPr lang="en-US" smtClean="0">
              <a:latin typeface="Times" pitchFamily="18" charset="0"/>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a:ln/>
        </p:spPr>
      </p:sp>
      <p:sp>
        <p:nvSpPr>
          <p:cNvPr id="122883" name="Notes Placeholder 2"/>
          <p:cNvSpPr>
            <a:spLocks noGrp="1"/>
          </p:cNvSpPr>
          <p:nvPr>
            <p:ph type="body" idx="1"/>
          </p:nvPr>
        </p:nvSpPr>
        <p:spPr>
          <a:noFill/>
          <a:ln/>
        </p:spPr>
        <p:txBody>
          <a:bodyPr/>
          <a:lstStyle/>
          <a:p>
            <a:r>
              <a:rPr lang="en-US" smtClean="0">
                <a:latin typeface="Times" pitchFamily="18" charset="0"/>
              </a:rPr>
              <a:t>Goals met?</a:t>
            </a:r>
          </a:p>
        </p:txBody>
      </p:sp>
      <p:sp>
        <p:nvSpPr>
          <p:cNvPr id="122884" name="Slide Number Placeholder 3"/>
          <p:cNvSpPr>
            <a:spLocks noGrp="1"/>
          </p:cNvSpPr>
          <p:nvPr>
            <p:ph type="sldNum" sz="quarter" idx="5"/>
          </p:nvPr>
        </p:nvSpPr>
        <p:spPr>
          <a:noFill/>
        </p:spPr>
        <p:txBody>
          <a:bodyPr/>
          <a:lstStyle/>
          <a:p>
            <a:fld id="{D913B68D-3002-4586-92AA-4B1D28527E86}" type="slidenum">
              <a:rPr lang="en-US" smtClean="0">
                <a:latin typeface="Times" pitchFamily="18" charset="0"/>
              </a:rPr>
              <a:pPr/>
              <a:t>76</a:t>
            </a:fld>
            <a:endParaRPr lang="en-US" smtClean="0">
              <a:latin typeface="Times" pitchFamily="18" charset="0"/>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77</a:t>
            </a:fld>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78</a:t>
            </a:fld>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a:ln/>
        </p:spPr>
      </p:sp>
      <p:sp>
        <p:nvSpPr>
          <p:cNvPr id="123907" name="Notes Placeholder 2"/>
          <p:cNvSpPr>
            <a:spLocks noGrp="1"/>
          </p:cNvSpPr>
          <p:nvPr>
            <p:ph type="body" idx="1"/>
          </p:nvPr>
        </p:nvSpPr>
        <p:spPr>
          <a:noFill/>
          <a:ln/>
        </p:spPr>
        <p:txBody>
          <a:bodyPr/>
          <a:lstStyle/>
          <a:p>
            <a:pPr eaLnBrk="1" hangingPunct="1">
              <a:lnSpc>
                <a:spcPct val="80000"/>
              </a:lnSpc>
            </a:pPr>
            <a:r>
              <a:rPr lang="en-US" dirty="0" smtClean="0">
                <a:solidFill>
                  <a:srgbClr val="FFFF00"/>
                </a:solidFill>
                <a:latin typeface="Times" pitchFamily="18" charset="0"/>
              </a:rPr>
              <a:t>Volcanic Ash Advisory (VAA) which contains satellite information, reports of volcanic ash and a possible ash forecast.  VAAs are advisory in nature and are meant to complement  and support, but not replace, meteorological  and aviation related warnings which includes Significant Meteorological Hazard Advisory (SIGMETs), and Notice to Airmen (NOTAMS).</a:t>
            </a:r>
          </a:p>
          <a:p>
            <a:pPr eaLnBrk="1" hangingPunct="1">
              <a:lnSpc>
                <a:spcPct val="80000"/>
              </a:lnSpc>
            </a:pPr>
            <a:r>
              <a:rPr lang="en-US" dirty="0" smtClean="0">
                <a:latin typeface="Times" pitchFamily="18" charset="0"/>
              </a:rPr>
              <a:t>Volcanic Ash Graphic (VAG) – A graphic depiction of ash over an 18 hour period showing extent, movement and size.  Graphic is only provided when ash is seen in satellite imagery.</a:t>
            </a:r>
            <a:r>
              <a:rPr lang="en-US" dirty="0" smtClean="0">
                <a:solidFill>
                  <a:srgbClr val="FFFF00"/>
                </a:solidFill>
                <a:latin typeface="Times" pitchFamily="18" charset="0"/>
              </a:rPr>
              <a:t>  </a:t>
            </a:r>
          </a:p>
          <a:p>
            <a:endParaRPr lang="en-US" dirty="0" smtClean="0">
              <a:latin typeface="Times" pitchFamily="18" charset="0"/>
            </a:endParaRPr>
          </a:p>
        </p:txBody>
      </p:sp>
      <p:sp>
        <p:nvSpPr>
          <p:cNvPr id="123908" name="Slide Number Placeholder 3"/>
          <p:cNvSpPr>
            <a:spLocks noGrp="1"/>
          </p:cNvSpPr>
          <p:nvPr>
            <p:ph type="sldNum" sz="quarter" idx="5"/>
          </p:nvPr>
        </p:nvSpPr>
        <p:spPr>
          <a:noFill/>
        </p:spPr>
        <p:txBody>
          <a:bodyPr/>
          <a:lstStyle/>
          <a:p>
            <a:fld id="{38DF9830-CD90-4DDD-B03D-67E8C9193EB8}" type="slidenum">
              <a:rPr lang="en-US" smtClean="0">
                <a:latin typeface="Times" pitchFamily="18" charset="0"/>
              </a:rPr>
              <a:pPr/>
              <a:t>79</a:t>
            </a:fld>
            <a:endParaRPr lang="en-US" smtClean="0">
              <a:latin typeface="Times"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a:ln/>
        </p:spPr>
      </p:sp>
      <p:sp>
        <p:nvSpPr>
          <p:cNvPr id="92163" name="Notes Placeholder 2"/>
          <p:cNvSpPr>
            <a:spLocks noGrp="1"/>
          </p:cNvSpPr>
          <p:nvPr>
            <p:ph type="body" idx="1"/>
          </p:nvPr>
        </p:nvSpPr>
        <p:spPr>
          <a:noFill/>
          <a:ln/>
        </p:spPr>
        <p:txBody>
          <a:bodyPr/>
          <a:lstStyle/>
          <a:p>
            <a:r>
              <a:rPr lang="en-US" dirty="0" smtClean="0">
                <a:latin typeface="Times" pitchFamily="18" charset="0"/>
              </a:rPr>
              <a:t>Damage to exterior surfaces of several Boeing 727s and a schematic of damage to a 747-400 jumbo jet following an encounter with the June 15, 1991, ash cloud from Mount Pinatubo.  From </a:t>
            </a:r>
            <a:r>
              <a:rPr lang="en-US" b="1" i="1" dirty="0" smtClean="0">
                <a:latin typeface="Times" pitchFamily="18" charset="0"/>
              </a:rPr>
              <a:t>The 1991 Pinatubo Eruptions and Their Effects on Aircraft Operations , </a:t>
            </a:r>
            <a:r>
              <a:rPr lang="en-US" i="1" dirty="0" smtClean="0">
                <a:latin typeface="Times" pitchFamily="18" charset="0"/>
              </a:rPr>
              <a:t>b</a:t>
            </a:r>
            <a:r>
              <a:rPr lang="en-US" dirty="0" smtClean="0">
                <a:latin typeface="Times" pitchFamily="18" charset="0"/>
              </a:rPr>
              <a:t>y Thomas J. </a:t>
            </a:r>
            <a:r>
              <a:rPr lang="en-US" dirty="0" err="1" smtClean="0">
                <a:latin typeface="Times" pitchFamily="18" charset="0"/>
              </a:rPr>
              <a:t>Casadevall</a:t>
            </a:r>
            <a:r>
              <a:rPr lang="en-US" dirty="0" smtClean="0">
                <a:latin typeface="Times" pitchFamily="18" charset="0"/>
              </a:rPr>
              <a:t>, </a:t>
            </a:r>
            <a:r>
              <a:rPr lang="en-US" dirty="0" err="1" smtClean="0">
                <a:latin typeface="Times" pitchFamily="18" charset="0"/>
              </a:rPr>
              <a:t>Perla</a:t>
            </a:r>
            <a:r>
              <a:rPr lang="en-US" dirty="0" smtClean="0">
                <a:latin typeface="Times" pitchFamily="18" charset="0"/>
              </a:rPr>
              <a:t> J. Delos Reyes, and David J. Schneider</a:t>
            </a:r>
            <a:r>
              <a:rPr lang="en-US" baseline="30000" dirty="0" smtClean="0">
                <a:latin typeface="Times" pitchFamily="18" charset="0"/>
              </a:rPr>
              <a:t> –</a:t>
            </a:r>
            <a:r>
              <a:rPr lang="en-US" dirty="0" smtClean="0">
                <a:latin typeface="Times" pitchFamily="18" charset="0"/>
              </a:rPr>
              <a:t> USGS. Mt. Pinatubo, June 1991.  Accumulation of even a few millimeters of ash has caused temporary airport closures. Heavy ash fall of up to 6 inches caused this World Airways CD-10 airplane at </a:t>
            </a:r>
            <a:r>
              <a:rPr lang="en-US" dirty="0" err="1" smtClean="0">
                <a:latin typeface="Times" pitchFamily="18" charset="0"/>
              </a:rPr>
              <a:t>Cubi</a:t>
            </a:r>
            <a:r>
              <a:rPr lang="en-US" dirty="0" smtClean="0">
                <a:latin typeface="Times" pitchFamily="18" charset="0"/>
              </a:rPr>
              <a:t> Point Naval Air Station to set on its tail. All told, 20 commercial jet aircraft were heavily damaged. The ash cloud caused eleven commercial aircraft in flight emergencies.  On rare occasions, airports also have been damaged by </a:t>
            </a:r>
            <a:r>
              <a:rPr lang="en-US" dirty="0" err="1" smtClean="0">
                <a:latin typeface="Times" pitchFamily="18" charset="0"/>
              </a:rPr>
              <a:t>pyroclastic</a:t>
            </a:r>
            <a:r>
              <a:rPr lang="en-US" dirty="0" smtClean="0">
                <a:latin typeface="Times" pitchFamily="18" charset="0"/>
              </a:rPr>
              <a:t> flows (e.g., on the island of Montserrat, British West Indies, in 1997) and lava flows (notably, at </a:t>
            </a:r>
            <a:r>
              <a:rPr lang="en-US" dirty="0" err="1" smtClean="0">
                <a:latin typeface="Times" pitchFamily="18" charset="0"/>
              </a:rPr>
              <a:t>Goma</a:t>
            </a:r>
            <a:r>
              <a:rPr lang="en-US" dirty="0" smtClean="0">
                <a:latin typeface="Times" pitchFamily="18" charset="0"/>
              </a:rPr>
              <a:t>, Dem. Rep. of Congo, in 2002). </a:t>
            </a:r>
          </a:p>
          <a:p>
            <a:endParaRPr lang="en-US" b="1" i="1" dirty="0" smtClean="0">
              <a:latin typeface="Times" pitchFamily="18" charset="0"/>
            </a:endParaRPr>
          </a:p>
          <a:p>
            <a:endParaRPr lang="en-US" dirty="0" smtClean="0">
              <a:latin typeface="Times" pitchFamily="18" charset="0"/>
            </a:endParaRPr>
          </a:p>
        </p:txBody>
      </p:sp>
      <p:sp>
        <p:nvSpPr>
          <p:cNvPr id="92164" name="Slide Number Placeholder 3"/>
          <p:cNvSpPr>
            <a:spLocks noGrp="1"/>
          </p:cNvSpPr>
          <p:nvPr>
            <p:ph type="sldNum" sz="quarter" idx="5"/>
          </p:nvPr>
        </p:nvSpPr>
        <p:spPr>
          <a:noFill/>
        </p:spPr>
        <p:txBody>
          <a:bodyPr/>
          <a:lstStyle/>
          <a:p>
            <a:fld id="{27342053-654F-43CE-A9D7-00DAC52DD5A8}" type="slidenum">
              <a:rPr lang="en-US" smtClean="0">
                <a:latin typeface="Times" pitchFamily="18" charset="0"/>
              </a:rPr>
              <a:pPr/>
              <a:t>8</a:t>
            </a:fld>
            <a:endParaRPr lang="en-US" smtClean="0">
              <a:latin typeface="Times" pitchFamily="18" charset="0"/>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p:spPr>
        <p:txBody>
          <a:bodyPr/>
          <a:lstStyle/>
          <a:p>
            <a:fld id="{039DF1B8-1499-4A38-BA1A-2C9499D63E30}" type="slidenum">
              <a:rPr lang="en-US" smtClean="0">
                <a:latin typeface="Times" pitchFamily="18" charset="0"/>
              </a:rPr>
              <a:pPr/>
              <a:t>80</a:t>
            </a:fld>
            <a:endParaRPr lang="en-US" smtClean="0">
              <a:latin typeface="Times" pitchFamily="18" charset="0"/>
            </a:endParaRPr>
          </a:p>
        </p:txBody>
      </p:sp>
      <p:sp>
        <p:nvSpPr>
          <p:cNvPr id="124931" name="Rectangle 2"/>
          <p:cNvSpPr>
            <a:spLocks noGrp="1" noRot="1" noChangeAspect="1" noChangeArrowheads="1" noTextEdit="1"/>
          </p:cNvSpPr>
          <p:nvPr>
            <p:ph type="sldImg"/>
          </p:nvPr>
        </p:nvSpPr>
        <p:spPr>
          <a:ln/>
        </p:spPr>
      </p:sp>
      <p:sp>
        <p:nvSpPr>
          <p:cNvPr id="124932" name="Rectangle 3"/>
          <p:cNvSpPr>
            <a:spLocks noGrp="1" noChangeArrowheads="1"/>
          </p:cNvSpPr>
          <p:nvPr>
            <p:ph type="body" idx="1"/>
          </p:nvPr>
        </p:nvSpPr>
        <p:spPr>
          <a:noFill/>
          <a:ln/>
        </p:spPr>
        <p:txBody>
          <a:bodyPr/>
          <a:lstStyle/>
          <a:p>
            <a:pPr eaLnBrk="1" hangingPunct="1"/>
            <a:endParaRPr lang="en-US" smtClean="0">
              <a:latin typeface="Times" pitchFamily="18" charset="0"/>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p:spPr>
        <p:txBody>
          <a:bodyPr/>
          <a:lstStyle/>
          <a:p>
            <a:fld id="{A0B266AC-A57E-4B02-8135-B45842F65E46}" type="slidenum">
              <a:rPr lang="en-US" smtClean="0">
                <a:latin typeface="Times" pitchFamily="18" charset="0"/>
              </a:rPr>
              <a:pPr/>
              <a:t>81</a:t>
            </a:fld>
            <a:endParaRPr lang="en-US" smtClean="0">
              <a:latin typeface="Times" pitchFamily="18" charset="0"/>
            </a:endParaRPr>
          </a:p>
        </p:txBody>
      </p:sp>
      <p:sp>
        <p:nvSpPr>
          <p:cNvPr id="125955" name="Rectangle 2"/>
          <p:cNvSpPr>
            <a:spLocks noGrp="1" noRot="1" noChangeAspect="1" noChangeArrowheads="1" noTextEdit="1"/>
          </p:cNvSpPr>
          <p:nvPr>
            <p:ph type="sldImg"/>
          </p:nvPr>
        </p:nvSpPr>
        <p:spPr>
          <a:ln/>
        </p:spPr>
      </p:sp>
      <p:sp>
        <p:nvSpPr>
          <p:cNvPr id="125956" name="Rectangle 3"/>
          <p:cNvSpPr>
            <a:spLocks noGrp="1" noChangeArrowheads="1"/>
          </p:cNvSpPr>
          <p:nvPr>
            <p:ph type="body" idx="1"/>
          </p:nvPr>
        </p:nvSpPr>
        <p:spPr>
          <a:noFill/>
          <a:ln/>
        </p:spPr>
        <p:txBody>
          <a:bodyPr/>
          <a:lstStyle/>
          <a:p>
            <a:pPr eaLnBrk="1" hangingPunct="1"/>
            <a:endParaRPr lang="en-US" smtClean="0">
              <a:latin typeface="Times" pitchFamily="18" charset="0"/>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p>
            <a:fld id="{4CD6CF7D-5D37-4F82-A41B-CD05A6E38098}" type="slidenum">
              <a:rPr lang="en-US" smtClean="0">
                <a:latin typeface="Times" pitchFamily="18" charset="0"/>
              </a:rPr>
              <a:pPr/>
              <a:t>82</a:t>
            </a:fld>
            <a:endParaRPr lang="en-US" smtClean="0">
              <a:latin typeface="Times" pitchFamily="18" charset="0"/>
            </a:endParaRPr>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p:spPr>
        <p:txBody>
          <a:bodyPr/>
          <a:lstStyle/>
          <a:p>
            <a:pPr eaLnBrk="1" hangingPunct="1"/>
            <a:endParaRPr lang="en-US" smtClean="0">
              <a:latin typeface="Times" pitchFamily="18" charset="0"/>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a:noFill/>
        </p:spPr>
        <p:txBody>
          <a:bodyPr/>
          <a:lstStyle/>
          <a:p>
            <a:fld id="{4FF04860-C4BB-4B07-8222-A4D552F7A866}" type="slidenum">
              <a:rPr lang="en-US" smtClean="0">
                <a:latin typeface="Times" pitchFamily="18" charset="0"/>
              </a:rPr>
              <a:pPr/>
              <a:t>83</a:t>
            </a:fld>
            <a:endParaRPr lang="en-US" smtClean="0">
              <a:latin typeface="Times" pitchFamily="18" charset="0"/>
            </a:endParaRPr>
          </a:p>
        </p:txBody>
      </p:sp>
      <p:sp>
        <p:nvSpPr>
          <p:cNvPr id="128003" name="Rectangle 2"/>
          <p:cNvSpPr>
            <a:spLocks noGrp="1" noRot="1" noChangeAspect="1" noChangeArrowheads="1" noTextEdit="1"/>
          </p:cNvSpPr>
          <p:nvPr>
            <p:ph type="sldImg"/>
          </p:nvPr>
        </p:nvSpPr>
        <p:spPr>
          <a:ln/>
        </p:spPr>
      </p:sp>
      <p:sp>
        <p:nvSpPr>
          <p:cNvPr id="128004" name="Rectangle 3"/>
          <p:cNvSpPr>
            <a:spLocks noGrp="1" noChangeArrowheads="1"/>
          </p:cNvSpPr>
          <p:nvPr>
            <p:ph type="body" idx="1"/>
          </p:nvPr>
        </p:nvSpPr>
        <p:spPr>
          <a:noFill/>
          <a:ln/>
        </p:spPr>
        <p:txBody>
          <a:bodyPr/>
          <a:lstStyle/>
          <a:p>
            <a:pPr eaLnBrk="1" hangingPunct="1"/>
            <a:endParaRPr lang="en-US" smtClean="0">
              <a:latin typeface="Times" pitchFamily="18" charset="0"/>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p:spPr>
        <p:txBody>
          <a:bodyPr/>
          <a:lstStyle/>
          <a:p>
            <a:fld id="{85C8CA82-97DF-434A-AA93-6986BC591878}" type="slidenum">
              <a:rPr lang="en-US" smtClean="0">
                <a:latin typeface="Times" pitchFamily="18" charset="0"/>
              </a:rPr>
              <a:pPr/>
              <a:t>84</a:t>
            </a:fld>
            <a:endParaRPr lang="en-US" smtClean="0">
              <a:latin typeface="Times" pitchFamily="18" charset="0"/>
            </a:endParaRPr>
          </a:p>
        </p:txBody>
      </p:sp>
      <p:sp>
        <p:nvSpPr>
          <p:cNvPr id="129027" name="Rectangle 2"/>
          <p:cNvSpPr>
            <a:spLocks noGrp="1" noRot="1" noChangeAspect="1" noChangeArrowheads="1" noTextEdit="1"/>
          </p:cNvSpPr>
          <p:nvPr>
            <p:ph type="sldImg"/>
          </p:nvPr>
        </p:nvSpPr>
        <p:spPr>
          <a:ln/>
        </p:spPr>
      </p:sp>
      <p:sp>
        <p:nvSpPr>
          <p:cNvPr id="129028" name="Rectangle 3"/>
          <p:cNvSpPr>
            <a:spLocks noGrp="1" noChangeArrowheads="1"/>
          </p:cNvSpPr>
          <p:nvPr>
            <p:ph type="body" idx="1"/>
          </p:nvPr>
        </p:nvSpPr>
        <p:spPr>
          <a:noFill/>
          <a:ln/>
        </p:spPr>
        <p:txBody>
          <a:bodyPr/>
          <a:lstStyle/>
          <a:p>
            <a:pPr eaLnBrk="1" hangingPunct="1"/>
            <a:endParaRPr lang="en-US" smtClean="0">
              <a:latin typeface="Times" pitchFamily="18" charset="0"/>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p:spPr>
        <p:txBody>
          <a:bodyPr/>
          <a:lstStyle/>
          <a:p>
            <a:fld id="{AFD0E429-433F-4198-B881-A173AC55B09C}" type="slidenum">
              <a:rPr lang="en-US" smtClean="0">
                <a:latin typeface="Times" pitchFamily="18" charset="0"/>
              </a:rPr>
              <a:pPr/>
              <a:t>85</a:t>
            </a:fld>
            <a:endParaRPr lang="en-US" smtClean="0">
              <a:latin typeface="Times" pitchFamily="18" charset="0"/>
            </a:endParaRPr>
          </a:p>
        </p:txBody>
      </p:sp>
      <p:sp>
        <p:nvSpPr>
          <p:cNvPr id="130051" name="Rectangle 2"/>
          <p:cNvSpPr>
            <a:spLocks noGrp="1" noRot="1" noChangeAspect="1" noChangeArrowheads="1" noTextEdit="1"/>
          </p:cNvSpPr>
          <p:nvPr>
            <p:ph type="sldImg"/>
          </p:nvPr>
        </p:nvSpPr>
        <p:spPr>
          <a:ln/>
        </p:spPr>
      </p:sp>
      <p:sp>
        <p:nvSpPr>
          <p:cNvPr id="130052" name="Rectangle 3"/>
          <p:cNvSpPr>
            <a:spLocks noGrp="1" noChangeArrowheads="1"/>
          </p:cNvSpPr>
          <p:nvPr>
            <p:ph type="body" idx="1"/>
          </p:nvPr>
        </p:nvSpPr>
        <p:spPr>
          <a:noFill/>
          <a:ln/>
        </p:spPr>
        <p:txBody>
          <a:bodyPr/>
          <a:lstStyle/>
          <a:p>
            <a:pPr eaLnBrk="1" hangingPunct="1"/>
            <a:r>
              <a:rPr lang="en-US" smtClean="0">
                <a:latin typeface="Times" pitchFamily="18" charset="0"/>
              </a:rPr>
              <a:t>Infrasound data – very low frequency sound data – most often seismic data.</a:t>
            </a: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Example:  Volcanic Ash</a:t>
            </a:r>
            <a:r>
              <a:rPr lang="en-US" baseline="0" dirty="0" smtClean="0"/>
              <a:t> Advisory (Text) – August 11, 2008</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86</a:t>
            </a:fld>
            <a:endParaRPr 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Example Volcanic</a:t>
            </a:r>
            <a:r>
              <a:rPr lang="en-US" baseline="0" dirty="0" smtClean="0"/>
              <a:t> Ash Advisory Graphic – August 11, 2008</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87</a:t>
            </a:fld>
            <a:endParaRPr 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p:spPr>
        <p:txBody>
          <a:bodyPr/>
          <a:lstStyle/>
          <a:p>
            <a:fld id="{1DDD74DE-E478-43FA-970E-2E0349F5356A}" type="slidenum">
              <a:rPr lang="en-US" smtClean="0">
                <a:latin typeface="Times" pitchFamily="18" charset="0"/>
              </a:rPr>
              <a:pPr/>
              <a:t>88</a:t>
            </a:fld>
            <a:endParaRPr lang="en-US" smtClean="0">
              <a:latin typeface="Times" pitchFamily="18" charset="0"/>
            </a:endParaRPr>
          </a:p>
        </p:txBody>
      </p:sp>
      <p:sp>
        <p:nvSpPr>
          <p:cNvPr id="131075" name="Rectangle 2"/>
          <p:cNvSpPr>
            <a:spLocks noGrp="1" noRot="1" noChangeAspect="1" noChangeArrowheads="1" noTextEdit="1"/>
          </p:cNvSpPr>
          <p:nvPr>
            <p:ph type="sldImg"/>
          </p:nvPr>
        </p:nvSpPr>
        <p:spPr>
          <a:ln/>
        </p:spPr>
      </p:sp>
      <p:sp>
        <p:nvSpPr>
          <p:cNvPr id="131076" name="Rectangle 3"/>
          <p:cNvSpPr>
            <a:spLocks noGrp="1" noChangeArrowheads="1"/>
          </p:cNvSpPr>
          <p:nvPr>
            <p:ph type="body" idx="1"/>
          </p:nvPr>
        </p:nvSpPr>
        <p:spPr>
          <a:noFill/>
          <a:ln/>
        </p:spPr>
        <p:txBody>
          <a:bodyPr/>
          <a:lstStyle/>
          <a:p>
            <a:pPr eaLnBrk="1" hangingPunct="1"/>
            <a:r>
              <a:rPr lang="en-US" dirty="0" smtClean="0">
                <a:latin typeface="Times" pitchFamily="18" charset="0"/>
              </a:rPr>
              <a:t>For Alaska or Washington VAAC?</a:t>
            </a: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89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a:ln/>
        </p:spPr>
      </p:sp>
      <p:sp>
        <p:nvSpPr>
          <p:cNvPr id="89091" name="Notes Placeholder 2"/>
          <p:cNvSpPr>
            <a:spLocks noGrp="1"/>
          </p:cNvSpPr>
          <p:nvPr>
            <p:ph type="body" idx="1"/>
          </p:nvPr>
        </p:nvSpPr>
        <p:spPr>
          <a:noFill/>
          <a:ln/>
        </p:spPr>
        <p:txBody>
          <a:bodyPr/>
          <a:lstStyle/>
          <a:p>
            <a:r>
              <a:rPr lang="en-US" dirty="0" smtClean="0">
                <a:latin typeface="Times" pitchFamily="18" charset="0"/>
              </a:rPr>
              <a:t>The ash particles also damage the external and aerodynamic surfaces of an aircraft…especially the windscreen (is a very common occurrence). Windscreens can become totally </a:t>
            </a:r>
            <a:r>
              <a:rPr lang="en-US" dirty="0" err="1" smtClean="0">
                <a:latin typeface="Times" pitchFamily="18" charset="0"/>
              </a:rPr>
              <a:t>obscurred</a:t>
            </a:r>
            <a:r>
              <a:rPr lang="en-US" dirty="0" smtClean="0">
                <a:latin typeface="Times" pitchFamily="18" charset="0"/>
              </a:rPr>
              <a:t> (etching) or even crack due to the ash’s hardness and the speeds of the aircraft.  As a matter of fact, documentation of the frequency and cost of damage to the windscreen helped to spark alert system development. </a:t>
            </a:r>
          </a:p>
          <a:p>
            <a:r>
              <a:rPr lang="en-US" dirty="0" smtClean="0">
                <a:latin typeface="Times" pitchFamily="18" charset="0"/>
              </a:rPr>
              <a:t>Incorporate this as talking</a:t>
            </a:r>
            <a:r>
              <a:rPr lang="en-US" baseline="0" dirty="0" smtClean="0">
                <a:latin typeface="Times" pitchFamily="18" charset="0"/>
              </a:rPr>
              <a:t> point in other slide or as a slide with fewer words.</a:t>
            </a:r>
            <a:endParaRPr lang="en-US" dirty="0" smtClean="0">
              <a:latin typeface="Times" pitchFamily="18" charset="0"/>
            </a:endParaRPr>
          </a:p>
          <a:p>
            <a:endParaRPr lang="en-US" dirty="0" smtClean="0">
              <a:latin typeface="Times" pitchFamily="18" charset="0"/>
            </a:endParaRPr>
          </a:p>
        </p:txBody>
      </p:sp>
      <p:sp>
        <p:nvSpPr>
          <p:cNvPr id="89092" name="Slide Number Placeholder 3"/>
          <p:cNvSpPr>
            <a:spLocks noGrp="1"/>
          </p:cNvSpPr>
          <p:nvPr>
            <p:ph type="sldNum" sz="quarter" idx="5"/>
          </p:nvPr>
        </p:nvSpPr>
        <p:spPr>
          <a:noFill/>
        </p:spPr>
        <p:txBody>
          <a:bodyPr/>
          <a:lstStyle/>
          <a:p>
            <a:fld id="{F57468D3-4C93-4614-8691-5621714D18AC}" type="slidenum">
              <a:rPr lang="en-US" smtClean="0">
                <a:latin typeface="Times" pitchFamily="18" charset="0"/>
              </a:rPr>
              <a:pPr/>
              <a:t>9</a:t>
            </a:fld>
            <a:endParaRPr lang="en-US" smtClean="0">
              <a:latin typeface="Times" pitchFamily="18" charset="0"/>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90</a:t>
            </a:fld>
            <a:endParaRPr 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Volcano</a:t>
            </a:r>
            <a:r>
              <a:rPr lang="en-US" baseline="0" dirty="0" smtClean="0"/>
              <a:t> Hazards Program</a:t>
            </a:r>
          </a:p>
          <a:p>
            <a:endParaRPr lang="en-US" baseline="0" dirty="0" smtClean="0"/>
          </a:p>
          <a:p>
            <a:r>
              <a:rPr lang="en-US" dirty="0" smtClean="0"/>
              <a:t>The overall objectives of the Volcano Hazards Program are to advance the scientific understanding of volcanic processes and to lessen the harmful impacts of volcanic activity. The Volcano Hazards Program monitors active and potentially active volcanoes, assesses their hazards, responds to volcanic crises, and conducts research on how volcanoes work to fulfill a Congressional mandate (P.L. 93-288) that the USGS issue "timely warnings" of potential volcanic hazards to responsible emergency-management authorities and to the populace affected. Thus, in addition to obtaining the best possible scientific information, the program works to effectively communicate its scientific findings to authorities and the public in an appropriate and understandable form.</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91</a:t>
            </a:fld>
            <a:endParaRPr 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study active volcanism, the Volcano Hazards Program depends principally on the research and monitoring conducted at three permanent installations: the Hawaiian, Cascades, and Alaska Volcano Observatories</a:t>
            </a:r>
            <a:r>
              <a:rPr lang="en-US" b="1" baseline="30000" dirty="0" smtClean="0"/>
              <a:t>*</a:t>
            </a:r>
            <a:r>
              <a:rPr lang="en-US" dirty="0" smtClean="0"/>
              <a:t>. Each observatory provides continuous and periodic monitoring of the seismicity, other geophysical changes, ground movements, gas chemistry, and hydrologic conditions and activity between and during eruptions. They also provide a detailed record of eruptions in progress. These observations serve to characterize eruptive behavior, identify the nature of precursory activity leading to eruption, define the processes by which different types of deposits are emplaced, and specify the hazards that could be unleashed by each kind of eruption. From direct observation of precursory signs, it is possible to anticipate eruptions. Underlying all observatory operations is an ongoing program of fundamental research in volcanic processes, supplemented by collaborative studies conducted at other USGS centers. Such research typically includes direct interpretation of the monitoring and eruption data, and it leads to formulation of conceptual models that can be tested by theoretical or laboratory simulations of volcanic systems. </a:t>
            </a:r>
          </a:p>
          <a:p>
            <a:endParaRPr lang="en-US" b="1" dirty="0" smtClean="0"/>
          </a:p>
          <a:p>
            <a:r>
              <a:rPr lang="en-US" b="1" dirty="0" smtClean="0"/>
              <a:t>The Hawaiian Volcano Observatory (HVO)</a:t>
            </a:r>
            <a:r>
              <a:rPr lang="en-US" dirty="0" smtClean="0"/>
              <a:t> </a:t>
            </a:r>
          </a:p>
          <a:p>
            <a:r>
              <a:rPr lang="en-US" dirty="0" smtClean="0"/>
              <a:t>HVO is the U. S. Geological Survey's oldest such facility, founded in 1912 by Thomas A. </a:t>
            </a:r>
            <a:r>
              <a:rPr lang="en-US" dirty="0" err="1" smtClean="0"/>
              <a:t>Jaggar</a:t>
            </a:r>
            <a:r>
              <a:rPr lang="en-US" dirty="0" smtClean="0"/>
              <a:t> and run continuously by the USGS since 1948 (</a:t>
            </a:r>
            <a:r>
              <a:rPr lang="en-US" dirty="0" err="1" smtClean="0"/>
              <a:t>Heliker</a:t>
            </a:r>
            <a:r>
              <a:rPr lang="en-US" dirty="0" smtClean="0"/>
              <a:t> and others, 1986). It is located on the summit of Kilauea, one of the most active volcanoes in the world, on the Island of Hawaii. With the frequent eruptions at Kilauea and nearby Mauna Loa, HVO is a training ground for most of the volcanologists at the USGS. Many volcano-monitoring techniques used worldwide were originally developed at HVO, which is a testing ground for new techniques and instruments. The existence of HVO gave the USGS the unique capability of responding to activity at other U.S. volcanoes. When Mount St. Helens reawakened in March 1980, the USGS was well prepared to respond to the crisis. Scientists who had previously deciphered the volcanic history of Mount St. Helens, together with HVO alumni, quickly assembled to monitor the seismic activity and steam explosions. All worked together with the many agencies and public officials who were anxious to know when and if a large eruption was going to occur and what hazards it might create. Guided by USGS information, public officials designated zones of restricted access, and the loss of life from the May 18th eruption was thereby minimized, even though the timing of this event could not be precisely predicted. </a:t>
            </a:r>
          </a:p>
          <a:p>
            <a:endParaRPr lang="en-US" b="1" dirty="0" smtClean="0"/>
          </a:p>
          <a:p>
            <a:r>
              <a:rPr lang="en-US" b="1" dirty="0" smtClean="0"/>
              <a:t>Cascades Volcano Observatory (CVO)</a:t>
            </a:r>
            <a:r>
              <a:rPr lang="en-US" dirty="0" smtClean="0"/>
              <a:t> </a:t>
            </a:r>
          </a:p>
          <a:p>
            <a:r>
              <a:rPr lang="en-US" dirty="0" smtClean="0"/>
              <a:t>After the devastating explosive eruption in 1980, the Cascades Volcano Observatory (CVO), in Vancouver, Washington, was founded and staffed with hydrologists, geologists, geochemists, and geophysicists (Brantley and </a:t>
            </a:r>
            <a:r>
              <a:rPr lang="en-US" dirty="0" err="1" smtClean="0"/>
              <a:t>Topinka</a:t>
            </a:r>
            <a:r>
              <a:rPr lang="en-US" dirty="0" smtClean="0"/>
              <a:t>, 1984). The observatory quickly broke new ground in its study of the ongoing eruption cycle at Mount St. Helens. In mapping and interpreting the origin of the deposits of the May 18 eruption, scientists had the unique advantage of direct observation of the landslides, eruption, and volcanic debris flows. Monitoring the growth of the lava dome in the crater of Mount St. Helens resulted in accurate predictions, 1 to 3 days in advance, of 16 out of 17 dome-building eruptions-an unprecedented feat in the young science of </a:t>
            </a:r>
            <a:r>
              <a:rPr lang="en-US" dirty="0" err="1" smtClean="0"/>
              <a:t>volcanology</a:t>
            </a:r>
            <a:r>
              <a:rPr lang="en-US" dirty="0" smtClean="0"/>
              <a:t>. </a:t>
            </a:r>
          </a:p>
          <a:p>
            <a:endParaRPr lang="en-US" b="1" dirty="0" smtClean="0"/>
          </a:p>
          <a:p>
            <a:r>
              <a:rPr lang="en-US" b="1" dirty="0" smtClean="0"/>
              <a:t>Alaska Volcano Observatory (AVO)</a:t>
            </a:r>
            <a:r>
              <a:rPr lang="en-US" dirty="0" smtClean="0"/>
              <a:t> </a:t>
            </a:r>
          </a:p>
          <a:p>
            <a:r>
              <a:rPr lang="en-US" dirty="0" smtClean="0"/>
              <a:t>In 1988, the USGS added a third volcano observatory, the Alaska Volcano Observatory (AVO), in Anchorage and Fairbanks, Alaska, to expand and coordinate existing monitoring of the many active volcanoes along the Alaska Peninsula and in the Aleutian Islands. Many international </a:t>
            </a:r>
            <a:r>
              <a:rPr lang="en-US" dirty="0" err="1" smtClean="0"/>
              <a:t>flightpaths</a:t>
            </a:r>
            <a:r>
              <a:rPr lang="en-US" dirty="0" smtClean="0"/>
              <a:t> lie directly over Alaska, and the frequent eruptions of these volcanoes pose a serious hazard to aircraft far downwind. Study of Alaskan eruptions also provides more frequent opportunities to study volcanic activity similar to that of the less frequently active Cascade Range volcanoes. </a:t>
            </a:r>
          </a:p>
          <a:p>
            <a:endParaRPr lang="en-US" b="1" dirty="0" smtClean="0"/>
          </a:p>
          <a:p>
            <a:r>
              <a:rPr lang="en-US" b="1" dirty="0" smtClean="0"/>
              <a:t>Long Valley Observatory (LVO)</a:t>
            </a:r>
            <a:r>
              <a:rPr lang="en-US" dirty="0" smtClean="0"/>
              <a:t> </a:t>
            </a:r>
          </a:p>
          <a:p>
            <a:r>
              <a:rPr lang="en-US" dirty="0" smtClean="0"/>
              <a:t>In May 1980, just 1 week after the eruption at Mount St. Helens, a strong earthquake swarm occurred at Long Valley, California, site of a huge eruption of </a:t>
            </a:r>
            <a:r>
              <a:rPr lang="en-US" dirty="0" err="1" smtClean="0"/>
              <a:t>silicic</a:t>
            </a:r>
            <a:r>
              <a:rPr lang="en-US" dirty="0" smtClean="0"/>
              <a:t> magma about 700,000 years ago. The most recent volcanic activity in the area resulted in the formation of lava domes 550 years ago, accompanied by </a:t>
            </a:r>
            <a:r>
              <a:rPr lang="en-US" dirty="0" err="1" smtClean="0"/>
              <a:t>phreatic</a:t>
            </a:r>
            <a:r>
              <a:rPr lang="en-US" dirty="0" smtClean="0"/>
              <a:t> explosions that blanketed much of eastern California and western Nevada with volcanic ash (Bailey and others, 1976; Miller, 1985). Following the 1980 earthquakes, the USGS began monitoring Long Valley by setting up an observatory-like project operated from the USGS center in Menlo Park, California. Studies conducted since 1980 have documented almost 2 feet of uplift of the ground within the Long Valley Caldera and have accurately located earthquakes occurring as swarms in and around the caldera, the most recent of which took place in 1990 and 1991. The work at Long Valley is designed to monitor and interpret the current unrest and to make forecasts of any activity that might occur. Thus, the Long Valley project effectively constitutes a fourth volcano observatory in function and responsibilities, if not in name. The largest possible volcanic event at Long Valley, a catastrophic explosive eruption associated with renewed caldera collapse, is also the most difficult to forecast because of the long time interval between such eruptions and the absence of historically documented large caldera-forming eruptions anywhere in the world. </a:t>
            </a:r>
          </a:p>
          <a:p>
            <a:endParaRPr lang="en-US" b="1" dirty="0" smtClean="0"/>
          </a:p>
          <a:p>
            <a:r>
              <a:rPr lang="en-US" b="1" dirty="0" smtClean="0"/>
              <a:t>Yellowstone Volcano Observatory (YVO)</a:t>
            </a:r>
            <a:r>
              <a:rPr lang="en-US" dirty="0" smtClean="0"/>
              <a:t> </a:t>
            </a:r>
          </a:p>
          <a:p>
            <a:r>
              <a:rPr lang="en-US" dirty="0" smtClean="0"/>
              <a:t>The Yellowstone Volcano Observatory is the most recent U.S. volcano observatory. To strengthen the long-term monitoring of volcanic and earthquake unrest in the Yellowstone National Park region, on 14 May 2001 the U.S. Geological Survey (USGS), Yellowstone National Park, and University of Utah entered into an agreement to establish the Yellowstone Volcano Observatory (YVO). The goal of the observatory is to improve the existing collaborative study and monitoring of active geologic processes and hazards of the Yellowstone Plateau volcanic field and its caldera. The Observatory is supported by the U.S. Geological Survey, University of Utah, and the Yellowstone National Park. The park was the world's first National Park. It contains the largest and most diverse collection of natural thermal features in the world. </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92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lIns="45720" tIns="0" rIns="45720" bIns="0" anchor="b">
            <a:scene3d>
              <a:camera prst="orthographicFront"/>
              <a:lightRig rig="soft" dir="t">
                <a:rot lat="0" lon="0" rev="17220000"/>
              </a:lightRig>
            </a:scene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lang="en-US" smtClean="0"/>
              <a:t>Click to edit Master title style</a:t>
            </a:r>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13"/>
          <p:cNvSpPr>
            <a:spLocks noGrp="1"/>
          </p:cNvSpPr>
          <p:nvPr>
            <p:ph type="dt" sz="half" idx="10"/>
          </p:nvPr>
        </p:nvSpPr>
        <p:spPr/>
        <p:txBody>
          <a:bodyPr/>
          <a:lstStyle>
            <a:lvl1pPr>
              <a:defRPr/>
            </a:lvl1pPr>
          </a:lstStyle>
          <a:p>
            <a:pPr>
              <a:defRPr/>
            </a:pPr>
            <a:fld id="{70E0F779-6193-42D1-BB25-C9AA9634A0D5}" type="datetime1">
              <a:rPr lang="en-US"/>
              <a:pPr>
                <a:defRPr/>
              </a:pPr>
              <a:t>5/6/2009</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2F228E3D-7C62-46A4-9318-1E764FDF3B1F}"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C826D05A-8E67-41F8-8AD3-6A42A528423A}" type="datetime1">
              <a:rPr lang="en-US"/>
              <a:pPr>
                <a:defRPr/>
              </a:pPr>
              <a:t>5/6/2009</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7834EF49-72CA-4326-A674-EA3B7CDAC7FC}"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BD088A29-21A1-43F1-940D-D0B966F37374}" type="datetime1">
              <a:rPr lang="en-US"/>
              <a:pPr>
                <a:defRPr/>
              </a:pPr>
              <a:t>5/6/2009</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9A5D3AF1-C979-4941-8F36-78700FB8720D}"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mediaAndTx">
  <p:cSld name="Title, Media Clip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Media Placeholder 2"/>
          <p:cNvSpPr>
            <a:spLocks noGrp="1"/>
          </p:cNvSpPr>
          <p:nvPr>
            <p:ph type="media" sz="half" idx="1"/>
          </p:nvPr>
        </p:nvSpPr>
        <p:spPr>
          <a:xfrm>
            <a:off x="685800" y="1981200"/>
            <a:ext cx="3810000" cy="4114800"/>
          </a:xfrm>
        </p:spPr>
        <p:txBody>
          <a:bodyPr>
            <a:normAutofit/>
          </a:bodyPr>
          <a:lstStyle/>
          <a:p>
            <a:pPr lvl="0"/>
            <a:endParaRPr lang="en-US" noProof="0" smtClean="0"/>
          </a:p>
        </p:txBody>
      </p:sp>
      <p:sp>
        <p:nvSpPr>
          <p:cNvPr id="4" name="Text Placeholder 3"/>
          <p:cNvSpPr>
            <a:spLocks noGrp="1"/>
          </p:cNvSpPr>
          <p:nvPr>
            <p:ph type="body"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36C5C36D-A24C-445B-B142-7B4C6BE92CA5}" type="datetime1">
              <a:rPr lang="en-US"/>
              <a:pPr>
                <a:defRPr/>
              </a:pPr>
              <a:t>5/6/2009</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784DF802-7588-471D-94A4-A47C9DD7202A}"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effectLst/>
                <a:latin typeface="Book Antiqua" pitchFamily="18"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13"/>
          <p:cNvSpPr>
            <a:spLocks noGrp="1"/>
          </p:cNvSpPr>
          <p:nvPr>
            <p:ph type="dt" sz="half" idx="10"/>
          </p:nvPr>
        </p:nvSpPr>
        <p:spPr/>
        <p:txBody>
          <a:bodyPr/>
          <a:lstStyle>
            <a:lvl1pPr>
              <a:defRPr/>
            </a:lvl1pPr>
          </a:lstStyle>
          <a:p>
            <a:pPr>
              <a:defRPr/>
            </a:pPr>
            <a:fld id="{E030A1BD-FF3A-422A-8107-59650E87B70A}" type="datetime1">
              <a:rPr lang="en-US"/>
              <a:pPr>
                <a:defRPr/>
              </a:pPr>
              <a:t>5/6/2009</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F6B90BC9-704F-4078-9AC1-BCB8428363DF}"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1600200" y="2507786"/>
            <a:ext cx="7086600" cy="1509712"/>
          </a:xfrm>
        </p:spPr>
        <p:txBody>
          <a:bodyPr/>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0854BD10-0EFE-4FF5-8571-709E949ACDAF}" type="datetime1">
              <a:rPr lang="en-US"/>
              <a:pPr>
                <a:defRPr/>
              </a:pPr>
              <a:t>5/6/2009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3197258-558C-456A-AFBE-BA850C7A7FB8}"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3D090041-2E4E-478B-BFDC-C5DB2A29F9C2}" type="datetime1">
              <a:rPr lang="en-US"/>
              <a:pPr>
                <a:defRPr/>
              </a:pPr>
              <a:t>5/6/2009</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64CD284C-C0F3-4478-B002-08FD6F7DEC2B}"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13"/>
          <p:cNvSpPr>
            <a:spLocks noGrp="1"/>
          </p:cNvSpPr>
          <p:nvPr>
            <p:ph type="dt" sz="half" idx="10"/>
          </p:nvPr>
        </p:nvSpPr>
        <p:spPr/>
        <p:txBody>
          <a:bodyPr/>
          <a:lstStyle>
            <a:lvl1pPr>
              <a:defRPr/>
            </a:lvl1pPr>
          </a:lstStyle>
          <a:p>
            <a:pPr>
              <a:defRPr/>
            </a:pPr>
            <a:fld id="{01664465-4D88-4A8B-AF95-FF36446E50F0}" type="datetime1">
              <a:rPr lang="en-US"/>
              <a:pPr>
                <a:defRPr/>
              </a:pPr>
              <a:t>5/6/2009</a:t>
            </a:fld>
            <a:endParaRPr lang="en-US"/>
          </a:p>
        </p:txBody>
      </p:sp>
      <p:sp>
        <p:nvSpPr>
          <p:cNvPr id="8" name="Footer Placeholder 2"/>
          <p:cNvSpPr>
            <a:spLocks noGrp="1"/>
          </p:cNvSpPr>
          <p:nvPr>
            <p:ph type="ftr" sz="quarter" idx="11"/>
          </p:nvPr>
        </p:nvSpPr>
        <p:spPr/>
        <p:txBody>
          <a:bodyPr/>
          <a:lstStyle>
            <a:lvl1pPr>
              <a:defRPr/>
            </a:lvl1pPr>
          </a:lstStyle>
          <a:p>
            <a:pPr>
              <a:defRPr/>
            </a:pPr>
            <a:endParaRPr lang="en-US"/>
          </a:p>
        </p:txBody>
      </p:sp>
      <p:sp>
        <p:nvSpPr>
          <p:cNvPr id="9" name="Slide Number Placeholder 22"/>
          <p:cNvSpPr>
            <a:spLocks noGrp="1"/>
          </p:cNvSpPr>
          <p:nvPr>
            <p:ph type="sldNum" sz="quarter" idx="12"/>
          </p:nvPr>
        </p:nvSpPr>
        <p:spPr/>
        <p:txBody>
          <a:bodyPr/>
          <a:lstStyle>
            <a:lvl1pPr>
              <a:defRPr/>
            </a:lvl1pPr>
          </a:lstStyle>
          <a:p>
            <a:pPr>
              <a:defRPr/>
            </a:pPr>
            <a:fld id="{48D2FE28-9A9C-4CA7-AA5A-4D8F0FB69A36}"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fld id="{8BE43F37-B660-435B-8B8D-58DCDE13447B}" type="datetime1">
              <a:rPr lang="en-US"/>
              <a:pPr>
                <a:defRPr/>
              </a:pPr>
              <a:t>5/6/2009</a:t>
            </a:fld>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22"/>
          <p:cNvSpPr>
            <a:spLocks noGrp="1"/>
          </p:cNvSpPr>
          <p:nvPr>
            <p:ph type="sldNum" sz="quarter" idx="12"/>
          </p:nvPr>
        </p:nvSpPr>
        <p:spPr/>
        <p:txBody>
          <a:bodyPr/>
          <a:lstStyle>
            <a:lvl1pPr>
              <a:defRPr/>
            </a:lvl1pPr>
          </a:lstStyle>
          <a:p>
            <a:pPr>
              <a:defRPr/>
            </a:pPr>
            <a:fld id="{93B4A8E6-A615-4876-8D29-63854A14371B}"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pPr>
              <a:defRPr/>
            </a:pPr>
            <a:fld id="{DC003F83-96F3-48E4-8932-2E56CB12CD2C}" type="datetime1">
              <a:rPr lang="en-US"/>
              <a:pPr>
                <a:defRPr/>
              </a:pPr>
              <a:t>5/6/2009</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22"/>
          <p:cNvSpPr>
            <a:spLocks noGrp="1"/>
          </p:cNvSpPr>
          <p:nvPr>
            <p:ph type="sldNum" sz="quarter" idx="12"/>
          </p:nvPr>
        </p:nvSpPr>
        <p:spPr/>
        <p:txBody>
          <a:bodyPr/>
          <a:lstStyle>
            <a:lvl1pPr>
              <a:defRPr/>
            </a:lvl1pPr>
          </a:lstStyle>
          <a:p>
            <a:pPr>
              <a:defRPr/>
            </a:pPr>
            <a:fld id="{90943E48-14AA-4EDD-8445-AFD33F3F34A6}"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sp3d prstMaterial="softEdge"/>
          </a:bodyPr>
          <a:lstStyle>
            <a:lvl1pPr algn="l">
              <a:buNone/>
              <a:defRPr sz="2200" b="0">
                <a:ln w="6350">
                  <a:noFill/>
                </a:ln>
                <a:solidFill>
                  <a:schemeClr val="accent1">
                    <a:tint val="73000"/>
                    <a:satMod val="180000"/>
                  </a:schemeClr>
                </a:solidFill>
              </a:defRPr>
            </a:lvl1pPr>
          </a:lstStyle>
          <a:p>
            <a:r>
              <a:rPr lang="en-US" smtClean="0"/>
              <a:t>Click to edit Master title style</a:t>
            </a:r>
            <a:endParaRPr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D9C76AC3-2447-4910-82F6-8295FE2A2364}" type="datetime1">
              <a:rPr lang="en-US"/>
              <a:pPr>
                <a:defRPr/>
              </a:pPr>
              <a:t>5/6/2009</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01130182-8F51-4230-95FA-A096729EAFB0}"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ormAutofit/>
          </a:bodyPr>
          <a:lstStyle>
            <a:lvl1pPr indent="0">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1828800" y="1166787"/>
            <a:ext cx="5486400" cy="530352"/>
          </a:xfrm>
        </p:spPr>
        <p:txBody>
          <a:bodyPr lIns="45720" rIns="45720"/>
          <a:lstStyle>
            <a:lvl1pPr marL="0" indent="0" algn="ctr">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5" name="Date Placeholder 13"/>
          <p:cNvSpPr>
            <a:spLocks noGrp="1"/>
          </p:cNvSpPr>
          <p:nvPr>
            <p:ph type="dt" sz="half" idx="10"/>
          </p:nvPr>
        </p:nvSpPr>
        <p:spPr/>
        <p:txBody>
          <a:bodyPr/>
          <a:lstStyle>
            <a:lvl1pPr>
              <a:defRPr/>
            </a:lvl1pPr>
          </a:lstStyle>
          <a:p>
            <a:pPr>
              <a:defRPr/>
            </a:pPr>
            <a:fld id="{08EB37FE-AE3C-4E34-BB07-57903AA5ADF4}" type="datetime1">
              <a:rPr lang="en-US"/>
              <a:pPr>
                <a:defRPr/>
              </a:pPr>
              <a:t>5/6/2009</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E6B58F1C-D796-4BF0-A390-E4EE7A843D6E}"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lang="en-US" smtClean="0"/>
              <a:t>Click to edit Master title style</a:t>
            </a:r>
            <a:endParaRPr lang="en-US"/>
          </a:p>
        </p:txBody>
      </p:sp>
      <p:sp>
        <p:nvSpPr>
          <p:cNvPr id="1027" name="Text Placeholder 12"/>
          <p:cNvSpPr>
            <a:spLocks noGrp="1"/>
          </p:cNvSpPr>
          <p:nvPr>
            <p:ph type="body" idx="1"/>
          </p:nvPr>
        </p:nvSpPr>
        <p:spPr bwMode="auto">
          <a:xfrm>
            <a:off x="457200" y="1600200"/>
            <a:ext cx="8229600" cy="4708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latin typeface="Times" charset="0"/>
              </a:defRPr>
            </a:lvl1pPr>
          </a:lstStyle>
          <a:p>
            <a:pPr>
              <a:defRPr/>
            </a:pPr>
            <a:fld id="{B3072A58-C9E9-406B-921D-E7E933A39BDB}" type="datetime1">
              <a:rPr lang="en-US"/>
              <a:pPr>
                <a:defRPr/>
              </a:pPr>
              <a:t>5/6/2009</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latin typeface="Times" charset="0"/>
              </a:defRPr>
            </a:lvl1pPr>
          </a:lstStyle>
          <a:p>
            <a:pPr>
              <a:defRPr/>
            </a:pPr>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latin typeface="Times" charset="0"/>
              </a:defRPr>
            </a:lvl1pPr>
          </a:lstStyle>
          <a:p>
            <a:pPr>
              <a:defRPr/>
            </a:pPr>
            <a:fld id="{CFFA0760-0D85-49F3-86AC-6DA5CA37F80D}"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744" r:id="rId1"/>
    <p:sldLayoutId id="2147483745" r:id="rId2"/>
    <p:sldLayoutId id="214748375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 id="2147483754" r:id="rId12"/>
  </p:sldLayoutIdLst>
  <p:hf hdr="0" ftr="0"/>
  <p:txStyles>
    <p:titleStyle>
      <a:lvl1pPr algn="ctr" rtl="0" eaLnBrk="0" fontAlgn="base" hangingPunct="0">
        <a:spcBef>
          <a:spcPct val="0"/>
        </a:spcBef>
        <a:spcAft>
          <a:spcPct val="0"/>
        </a:spcAft>
        <a:defRPr sz="4100" b="1"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vl2pPr algn="ctr" rtl="0" eaLnBrk="0" fontAlgn="base" hangingPunct="0">
        <a:spcBef>
          <a:spcPct val="0"/>
        </a:spcBef>
        <a:spcAft>
          <a:spcPct val="0"/>
        </a:spcAft>
        <a:defRPr sz="4100" b="1">
          <a:solidFill>
            <a:schemeClr val="tx1"/>
          </a:solidFill>
          <a:latin typeface="Lucida Sans" pitchFamily="34" charset="0"/>
        </a:defRPr>
      </a:lvl2pPr>
      <a:lvl3pPr algn="ctr" rtl="0" eaLnBrk="0" fontAlgn="base" hangingPunct="0">
        <a:spcBef>
          <a:spcPct val="0"/>
        </a:spcBef>
        <a:spcAft>
          <a:spcPct val="0"/>
        </a:spcAft>
        <a:defRPr sz="4100" b="1">
          <a:solidFill>
            <a:schemeClr val="tx1"/>
          </a:solidFill>
          <a:latin typeface="Lucida Sans" pitchFamily="34" charset="0"/>
        </a:defRPr>
      </a:lvl3pPr>
      <a:lvl4pPr algn="ctr" rtl="0" eaLnBrk="0" fontAlgn="base" hangingPunct="0">
        <a:spcBef>
          <a:spcPct val="0"/>
        </a:spcBef>
        <a:spcAft>
          <a:spcPct val="0"/>
        </a:spcAft>
        <a:defRPr sz="4100" b="1">
          <a:solidFill>
            <a:schemeClr val="tx1"/>
          </a:solidFill>
          <a:latin typeface="Lucida Sans" pitchFamily="34" charset="0"/>
        </a:defRPr>
      </a:lvl4pPr>
      <a:lvl5pPr algn="ctr" rtl="0" eaLnBrk="0" fontAlgn="base" hangingPunct="0">
        <a:spcBef>
          <a:spcPct val="0"/>
        </a:spcBef>
        <a:spcAft>
          <a:spcPct val="0"/>
        </a:spcAft>
        <a:defRPr sz="4100" b="1">
          <a:solidFill>
            <a:schemeClr val="tx1"/>
          </a:solidFill>
          <a:latin typeface="Lucida Sans" pitchFamily="34" charset="0"/>
        </a:defRPr>
      </a:lvl5pPr>
      <a:lvl6pPr marL="457200" algn="ctr" rtl="0" fontAlgn="base">
        <a:spcBef>
          <a:spcPct val="0"/>
        </a:spcBef>
        <a:spcAft>
          <a:spcPct val="0"/>
        </a:spcAft>
        <a:defRPr sz="4100" b="1">
          <a:solidFill>
            <a:schemeClr val="tx1"/>
          </a:solidFill>
          <a:latin typeface="Lucida Sans" pitchFamily="34" charset="0"/>
        </a:defRPr>
      </a:lvl6pPr>
      <a:lvl7pPr marL="914400" algn="ctr" rtl="0" fontAlgn="base">
        <a:spcBef>
          <a:spcPct val="0"/>
        </a:spcBef>
        <a:spcAft>
          <a:spcPct val="0"/>
        </a:spcAft>
        <a:defRPr sz="4100" b="1">
          <a:solidFill>
            <a:schemeClr val="tx1"/>
          </a:solidFill>
          <a:latin typeface="Lucida Sans" pitchFamily="34" charset="0"/>
        </a:defRPr>
      </a:lvl7pPr>
      <a:lvl8pPr marL="1371600" algn="ctr" rtl="0" fontAlgn="base">
        <a:spcBef>
          <a:spcPct val="0"/>
        </a:spcBef>
        <a:spcAft>
          <a:spcPct val="0"/>
        </a:spcAft>
        <a:defRPr sz="4100" b="1">
          <a:solidFill>
            <a:schemeClr val="tx1"/>
          </a:solidFill>
          <a:latin typeface="Lucida Sans" pitchFamily="34" charset="0"/>
        </a:defRPr>
      </a:lvl8pPr>
      <a:lvl9pPr marL="1828800" algn="ctr" rtl="0" fontAlgn="base">
        <a:spcBef>
          <a:spcPct val="0"/>
        </a:spcBef>
        <a:spcAft>
          <a:spcPct val="0"/>
        </a:spcAft>
        <a:defRPr sz="4100" b="1">
          <a:solidFill>
            <a:schemeClr val="tx1"/>
          </a:solidFill>
          <a:latin typeface="Lucida Sans" pitchFamily="34" charset="0"/>
        </a:defRPr>
      </a:lvl9pPr>
    </p:titleStyle>
    <p:bodyStyle>
      <a:lvl1pPr marL="547688" indent="-411163" algn="l" rtl="0" eaLnBrk="0" fontAlgn="base" hangingPunct="0">
        <a:spcBef>
          <a:spcPct val="20000"/>
        </a:spcBef>
        <a:spcAft>
          <a:spcPct val="0"/>
        </a:spcAft>
        <a:buClr>
          <a:srgbClr val="F9F9F9"/>
        </a:buClr>
        <a:buSzPct val="65000"/>
        <a:buFont typeface="Wingdings 2" pitchFamily="18" charset="2"/>
        <a:buChar char=""/>
        <a:defRPr sz="2800" kern="1200">
          <a:solidFill>
            <a:schemeClr val="tx1"/>
          </a:solidFill>
          <a:latin typeface="+mn-lt"/>
          <a:ea typeface="+mn-ea"/>
          <a:cs typeface="+mn-cs"/>
        </a:defRPr>
      </a:lvl1pPr>
      <a:lvl2pPr marL="868363" indent="-282575" algn="l" rtl="0" eaLnBrk="0" fontAlgn="base" hangingPunct="0">
        <a:spcBef>
          <a:spcPct val="20000"/>
        </a:spcBef>
        <a:spcAft>
          <a:spcPct val="0"/>
        </a:spcAft>
        <a:buClr>
          <a:schemeClr val="tx1"/>
        </a:buClr>
        <a:buSzPct val="80000"/>
        <a:buFont typeface="Wingdings 2" pitchFamily="18" charset="2"/>
        <a:buChar char=""/>
        <a:defRPr sz="2400" kern="1200">
          <a:solidFill>
            <a:schemeClr val="tx1"/>
          </a:solidFill>
          <a:latin typeface="+mn-lt"/>
          <a:ea typeface="+mn-ea"/>
          <a:cs typeface="+mn-cs"/>
        </a:defRPr>
      </a:lvl2pPr>
      <a:lvl3pPr marL="1133475" indent="-228600" algn="l" rtl="0" eaLnBrk="0" fontAlgn="base" hangingPunct="0">
        <a:spcBef>
          <a:spcPct val="20000"/>
        </a:spcBef>
        <a:spcAft>
          <a:spcPct val="0"/>
        </a:spcAft>
        <a:buClr>
          <a:schemeClr val="tx1"/>
        </a:buClr>
        <a:buSzPct val="95000"/>
        <a:buFont typeface="Wingdings" pitchFamily="2" charset="2"/>
        <a:buChar char=""/>
        <a:defRPr sz="2200" kern="1200">
          <a:solidFill>
            <a:schemeClr val="tx1"/>
          </a:solidFill>
          <a:latin typeface="+mn-lt"/>
          <a:ea typeface="+mn-ea"/>
          <a:cs typeface="+mn-cs"/>
        </a:defRPr>
      </a:lvl3pPr>
      <a:lvl4pPr marL="1352550" indent="-182563" algn="l" rtl="0" eaLnBrk="0" fontAlgn="base" hangingPunct="0">
        <a:spcBef>
          <a:spcPct val="20000"/>
        </a:spcBef>
        <a:spcAft>
          <a:spcPct val="0"/>
        </a:spcAft>
        <a:buClr>
          <a:schemeClr val="tx1"/>
        </a:buClr>
        <a:buSzPct val="100000"/>
        <a:buFont typeface="Wingdings 3" pitchFamily="18" charset="2"/>
        <a:buChar char=""/>
        <a:defRPr sz="2000" kern="1200">
          <a:solidFill>
            <a:schemeClr val="tx1"/>
          </a:solidFill>
          <a:latin typeface="+mn-lt"/>
          <a:ea typeface="+mn-ea"/>
          <a:cs typeface="+mn-cs"/>
        </a:defRPr>
      </a:lvl4pPr>
      <a:lvl5pPr marL="1544638" indent="-182563" algn="l" rtl="0" eaLnBrk="0" fontAlgn="base" hangingPunct="0">
        <a:spcBef>
          <a:spcPct val="20000"/>
        </a:spcBef>
        <a:spcAft>
          <a:spcPct val="0"/>
        </a:spcAft>
        <a:buClr>
          <a:schemeClr val="tx1"/>
        </a:buClr>
        <a:buFont typeface="Wingdings 2" pitchFamily="18" charset="2"/>
        <a:buChar char=""/>
        <a:defRPr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4.xml"/><Relationship Id="rId1" Type="http://schemas.openxmlformats.org/officeDocument/2006/relationships/slideLayout" Target="../slideLayouts/slideLayout6.xml"/><Relationship Id="rId5" Type="http://schemas.openxmlformats.org/officeDocument/2006/relationships/image" Target="../media/image10.jpeg"/><Relationship Id="rId4" Type="http://schemas.openxmlformats.org/officeDocument/2006/relationships/image" Target="../media/image9.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hyperlink" Target="http://www.cira.colostate.edu/cira/RAMM/Rmsdsol/ROLEX.html" TargetMode="External"/><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3.xml"/><Relationship Id="rId1" Type="http://schemas.openxmlformats.org/officeDocument/2006/relationships/slideLayout" Target="../slideLayouts/slideLayout4.xml"/><Relationship Id="rId4" Type="http://schemas.openxmlformats.org/officeDocument/2006/relationships/image" Target="../media/image41.png"/></Relationships>
</file>

<file path=ppt/slides/_rels/slide6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6.png"/><Relationship Id="rId4" Type="http://schemas.openxmlformats.org/officeDocument/2006/relationships/image" Target="../media/image5.jpe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86.xml"/><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hyperlink" Target="http://vaac.arh.noaa.gov/" TargetMode="External"/><Relationship Id="rId2" Type="http://schemas.openxmlformats.org/officeDocument/2006/relationships/notesSlide" Target="../notesSlides/notesSlide89.xml"/><Relationship Id="rId1" Type="http://schemas.openxmlformats.org/officeDocument/2006/relationships/slideLayout" Target="../slideLayouts/slideLayout2.xml"/><Relationship Id="rId6" Type="http://schemas.openxmlformats.org/officeDocument/2006/relationships/hyperlink" Target="http://www.metoffice.gov.uk/aviation/vaac/index.html" TargetMode="External"/><Relationship Id="rId5" Type="http://schemas.openxmlformats.org/officeDocument/2006/relationships/hyperlink" Target="http://www.msc-smc.ec.gc.ca/cmc/eer/VAAC/index_e.html" TargetMode="External"/><Relationship Id="rId4" Type="http://schemas.openxmlformats.org/officeDocument/2006/relationships/hyperlink" Target="http://www.ssd.noaa.gov/VAAC/washington.html"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hyperlink" Target="http://ds.data.jma.go.jp/svd/vaac/data/index.html" TargetMode="External"/><Relationship Id="rId7" Type="http://schemas.openxmlformats.org/officeDocument/2006/relationships/hyperlink" Target="http://vaac.metservice.com/vaac/index.php" TargetMode="External"/><Relationship Id="rId2" Type="http://schemas.openxmlformats.org/officeDocument/2006/relationships/notesSlide" Target="../notesSlides/notesSlide90.xml"/><Relationship Id="rId1" Type="http://schemas.openxmlformats.org/officeDocument/2006/relationships/slideLayout" Target="../slideLayouts/slideLayout2.xml"/><Relationship Id="rId6" Type="http://schemas.openxmlformats.org/officeDocument/2006/relationships/hyperlink" Target="http://www.bom.gov.au/info/vaac/" TargetMode="External"/><Relationship Id="rId5" Type="http://schemas.openxmlformats.org/officeDocument/2006/relationships/hyperlink" Target="http://www.smn.gov.ar/?mod=vaac&amp;id=1" TargetMode="External"/><Relationship Id="rId4" Type="http://schemas.openxmlformats.org/officeDocument/2006/relationships/hyperlink" Target="http://www.meteo.fr/aeroweb/info/vaac/homepage/eindex.html" TargetMode="Externa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92.xml"/><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1000" r="-11000"/>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5800" y="1600200"/>
            <a:ext cx="7848600" cy="1295400"/>
          </a:xfrm>
        </p:spPr>
        <p:txBody>
          <a:bodyPr>
            <a:normAutofit fontScale="90000"/>
          </a:bodyPr>
          <a:lstStyle/>
          <a:p>
            <a:pPr eaLnBrk="1" fontAlgn="auto" hangingPunct="1">
              <a:spcAft>
                <a:spcPts val="0"/>
              </a:spcAft>
              <a:defRPr/>
            </a:pPr>
            <a:r>
              <a:rPr lang="en-US" dirty="0" err="1" smtClean="0">
                <a:solidFill>
                  <a:srgbClr val="C00000"/>
                </a:solidFill>
              </a:rPr>
              <a:t>VolcanIC</a:t>
            </a:r>
            <a:r>
              <a:rPr lang="en-US" dirty="0" smtClean="0">
                <a:solidFill>
                  <a:srgbClr val="C00000"/>
                </a:solidFill>
              </a:rPr>
              <a:t> ASH and Other Hazards</a:t>
            </a:r>
          </a:p>
        </p:txBody>
      </p:sp>
      <p:sp>
        <p:nvSpPr>
          <p:cNvPr id="3075" name="Rectangle 3"/>
          <p:cNvSpPr>
            <a:spLocks noGrp="1" noChangeArrowheads="1"/>
          </p:cNvSpPr>
          <p:nvPr>
            <p:ph type="subTitle" idx="1"/>
          </p:nvPr>
        </p:nvSpPr>
        <p:spPr>
          <a:xfrm>
            <a:off x="1371600" y="3332163"/>
            <a:ext cx="6400800" cy="2001837"/>
          </a:xfrm>
        </p:spPr>
        <p:txBody>
          <a:bodyPr/>
          <a:lstStyle/>
          <a:p>
            <a:pPr eaLnBrk="1" hangingPunct="1"/>
            <a:r>
              <a:rPr lang="en-US" smtClean="0"/>
              <a:t>By</a:t>
            </a:r>
          </a:p>
          <a:p>
            <a:pPr eaLnBrk="1" hangingPunct="1"/>
            <a:r>
              <a:rPr lang="en-US" smtClean="0"/>
              <a:t>VISIT/SHyMet</a:t>
            </a:r>
          </a:p>
          <a:p>
            <a:pPr eaLnBrk="1" hangingPunct="1"/>
            <a:r>
              <a:rPr lang="en-US" smtClean="0"/>
              <a:t>and the NWS Alaska Region</a:t>
            </a:r>
          </a:p>
          <a:p>
            <a:pPr eaLnBrk="1" hangingPunct="1"/>
            <a:endParaRPr lang="en-US" smtClean="0"/>
          </a:p>
        </p:txBody>
      </p:sp>
      <p:sp>
        <p:nvSpPr>
          <p:cNvPr id="3076" name="TextBox 4"/>
          <p:cNvSpPr txBox="1">
            <a:spLocks noChangeArrowheads="1"/>
          </p:cNvSpPr>
          <p:nvPr/>
        </p:nvSpPr>
        <p:spPr bwMode="auto">
          <a:xfrm>
            <a:off x="0" y="6688138"/>
            <a:ext cx="5791200" cy="246062"/>
          </a:xfrm>
          <a:prstGeom prst="rect">
            <a:avLst/>
          </a:prstGeom>
          <a:noFill/>
          <a:ln w="9525">
            <a:noFill/>
            <a:miter lim="800000"/>
            <a:headEnd/>
            <a:tailEnd/>
          </a:ln>
        </p:spPr>
        <p:txBody>
          <a:bodyPr>
            <a:spAutoFit/>
          </a:bodyPr>
          <a:lstStyle/>
          <a:p>
            <a:pPr eaLnBrk="0" hangingPunct="0"/>
            <a:r>
              <a:rPr lang="en-US" sz="1000"/>
              <a:t>Photo Courtesy  of Chad Hults, AVO/USGS, August 13, 2008 - Okmok</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normAutofit fontScale="90000"/>
          </a:bodyPr>
          <a:lstStyle/>
          <a:p>
            <a:pPr eaLnBrk="1" hangingPunct="1">
              <a:defRPr/>
            </a:pPr>
            <a:r>
              <a:rPr lang="en-US" sz="4000" dirty="0" smtClean="0">
                <a:solidFill>
                  <a:srgbClr val="C00000"/>
                </a:solidFill>
              </a:rPr>
              <a:t>Volcanic plumes as hazards to aviation…</a:t>
            </a:r>
            <a:endParaRPr lang="en-US" dirty="0">
              <a:solidFill>
                <a:srgbClr val="C00000"/>
              </a:solidFill>
            </a:endParaRPr>
          </a:p>
        </p:txBody>
      </p:sp>
      <p:sp>
        <p:nvSpPr>
          <p:cNvPr id="15363" name="Content Placeholder 2"/>
          <p:cNvSpPr>
            <a:spLocks noGrp="1"/>
          </p:cNvSpPr>
          <p:nvPr>
            <p:ph idx="1"/>
          </p:nvPr>
        </p:nvSpPr>
        <p:spPr/>
        <p:txBody>
          <a:bodyPr/>
          <a:lstStyle/>
          <a:p>
            <a:pPr eaLnBrk="1" hangingPunct="1"/>
            <a:r>
              <a:rPr lang="en-US" dirty="0" smtClean="0">
                <a:solidFill>
                  <a:schemeClr val="bg1"/>
                </a:solidFill>
              </a:rPr>
              <a:t>Volcanic ash damages windscreens, windows, and external probes that tell pilots their airspeed and altitude, and can ruin antennae for communication and navigation radios. Ash can almost instantly contaminate onboard electronic equipment, air conditioning, equipment cooling systems, the fuel system, and hydraulic systems that move flight controls and extend landing gear.</a:t>
            </a:r>
          </a:p>
          <a:p>
            <a:pPr eaLnBrk="1" hangingPunct="1"/>
            <a:endParaRPr lang="en-US" dirty="0"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5/6/2009</a:t>
            </a:fld>
            <a:endParaRPr lang="en-US"/>
          </a:p>
        </p:txBody>
      </p:sp>
      <p:sp>
        <p:nvSpPr>
          <p:cNvPr id="5" name="Slide Number Placeholder 4"/>
          <p:cNvSpPr>
            <a:spLocks noGrp="1"/>
          </p:cNvSpPr>
          <p:nvPr>
            <p:ph type="sldNum" sz="quarter" idx="12"/>
          </p:nvPr>
        </p:nvSpPr>
        <p:spPr/>
        <p:txBody>
          <a:bodyPr/>
          <a:lstStyle/>
          <a:p>
            <a:pPr>
              <a:defRPr/>
            </a:pPr>
            <a:fld id="{B9B7BBF8-BB4C-4E23-8196-18C104862208}" type="slidenum">
              <a:rPr lang="en-US" smtClean="0"/>
              <a:pPr>
                <a:defRPr/>
              </a:pPr>
              <a:t>10</a:t>
            </a:fld>
            <a:endParaRPr lang="en-US"/>
          </a:p>
        </p:txBody>
      </p:sp>
      <p:cxnSp>
        <p:nvCxnSpPr>
          <p:cNvPr id="6" name="Straight Connector 5"/>
          <p:cNvCxnSpPr/>
          <p:nvPr/>
        </p:nvCxnSpPr>
        <p:spPr>
          <a:xfrm>
            <a:off x="228600" y="304800"/>
            <a:ext cx="8763000" cy="6096000"/>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sz="4000" dirty="0" smtClean="0"/>
              <a:t>Why?  Hazards on the ground …</a:t>
            </a:r>
            <a:endParaRPr lang="en-US" sz="4000" dirty="0"/>
          </a:p>
        </p:txBody>
      </p:sp>
      <p:sp>
        <p:nvSpPr>
          <p:cNvPr id="7" name="Content Placeholder 6"/>
          <p:cNvSpPr>
            <a:spLocks noGrp="1"/>
          </p:cNvSpPr>
          <p:nvPr>
            <p:ph idx="1"/>
          </p:nvPr>
        </p:nvSpPr>
        <p:spPr/>
        <p:txBody>
          <a:bodyPr/>
          <a:lstStyle/>
          <a:p>
            <a:r>
              <a:rPr lang="en-US" dirty="0" smtClean="0">
                <a:solidFill>
                  <a:schemeClr val="bg1"/>
                </a:solidFill>
              </a:rPr>
              <a:t>Mudflows, flash flooding, </a:t>
            </a:r>
            <a:r>
              <a:rPr lang="en-US" dirty="0" err="1" smtClean="0">
                <a:solidFill>
                  <a:schemeClr val="bg1"/>
                </a:solidFill>
              </a:rPr>
              <a:t>wildland</a:t>
            </a:r>
            <a:r>
              <a:rPr lang="en-US" dirty="0" smtClean="0">
                <a:solidFill>
                  <a:schemeClr val="bg1"/>
                </a:solidFill>
              </a:rPr>
              <a:t> fires, and hot </a:t>
            </a:r>
            <a:r>
              <a:rPr lang="en-US" dirty="0" err="1" smtClean="0">
                <a:solidFill>
                  <a:schemeClr val="bg1"/>
                </a:solidFill>
              </a:rPr>
              <a:t>ashflows</a:t>
            </a:r>
            <a:r>
              <a:rPr lang="en-US" dirty="0" smtClean="0">
                <a:solidFill>
                  <a:schemeClr val="bg1"/>
                </a:solidFill>
              </a:rPr>
              <a:t>.</a:t>
            </a:r>
          </a:p>
          <a:p>
            <a:r>
              <a:rPr lang="en-US" dirty="0" smtClean="0">
                <a:solidFill>
                  <a:schemeClr val="bg1"/>
                </a:solidFill>
              </a:rPr>
              <a:t>Irritant to eyes, skin and respiratory systems</a:t>
            </a:r>
          </a:p>
          <a:p>
            <a:pPr lvl="1"/>
            <a:r>
              <a:rPr lang="en-US" dirty="0" smtClean="0">
                <a:solidFill>
                  <a:schemeClr val="bg1"/>
                </a:solidFill>
              </a:rPr>
              <a:t>Ash</a:t>
            </a:r>
          </a:p>
          <a:p>
            <a:pPr lvl="1"/>
            <a:r>
              <a:rPr lang="en-US" dirty="0" smtClean="0">
                <a:solidFill>
                  <a:schemeClr val="bg1"/>
                </a:solidFill>
              </a:rPr>
              <a:t>Gases - S0</a:t>
            </a:r>
            <a:r>
              <a:rPr lang="en-US" baseline="-25000" dirty="0" smtClean="0">
                <a:solidFill>
                  <a:schemeClr val="bg1"/>
                </a:solidFill>
              </a:rPr>
              <a:t>2</a:t>
            </a:r>
            <a:r>
              <a:rPr lang="en-US" dirty="0" smtClean="0">
                <a:solidFill>
                  <a:schemeClr val="bg1"/>
                </a:solidFill>
              </a:rPr>
              <a:t>, C0</a:t>
            </a:r>
            <a:r>
              <a:rPr lang="en-US" baseline="-25000" dirty="0" smtClean="0">
                <a:solidFill>
                  <a:schemeClr val="bg1"/>
                </a:solidFill>
              </a:rPr>
              <a:t>2</a:t>
            </a:r>
            <a:r>
              <a:rPr lang="en-US" dirty="0" smtClean="0">
                <a:solidFill>
                  <a:schemeClr val="bg1"/>
                </a:solidFill>
              </a:rPr>
              <a:t>, and HF (acid)</a:t>
            </a:r>
          </a:p>
          <a:p>
            <a:r>
              <a:rPr lang="en-US" dirty="0" smtClean="0">
                <a:solidFill>
                  <a:schemeClr val="bg1"/>
                </a:solidFill>
              </a:rPr>
              <a:t>Collapsed roofs due to heavy ash fall</a:t>
            </a:r>
          </a:p>
          <a:p>
            <a:r>
              <a:rPr lang="en-US" dirty="0" smtClean="0">
                <a:solidFill>
                  <a:schemeClr val="bg1"/>
                </a:solidFill>
              </a:rPr>
              <a:t>Damage to mechanical equipment</a:t>
            </a:r>
          </a:p>
          <a:p>
            <a:r>
              <a:rPr lang="en-US" dirty="0" smtClean="0">
                <a:solidFill>
                  <a:schemeClr val="bg1"/>
                </a:solidFill>
              </a:rPr>
              <a:t>Impacts to ground transportation (slippery surfaces)</a:t>
            </a:r>
          </a:p>
          <a:p>
            <a:endParaRPr lang="en-US" dirty="0" smtClean="0">
              <a:solidFill>
                <a:schemeClr val="bg1"/>
              </a:solidFill>
            </a:endParaRPr>
          </a:p>
          <a:p>
            <a:endParaRPr lang="en-US" dirty="0" smtClean="0"/>
          </a:p>
          <a:p>
            <a:endParaRPr lang="en-US" dirty="0"/>
          </a:p>
        </p:txBody>
      </p:sp>
      <p:sp>
        <p:nvSpPr>
          <p:cNvPr id="4" name="Date Placeholder 3"/>
          <p:cNvSpPr>
            <a:spLocks noGrp="1"/>
          </p:cNvSpPr>
          <p:nvPr>
            <p:ph type="dt" sz="half" idx="10"/>
          </p:nvPr>
        </p:nvSpPr>
        <p:spPr/>
        <p:txBody>
          <a:bodyPr/>
          <a:lstStyle/>
          <a:p>
            <a:pPr>
              <a:defRPr/>
            </a:pPr>
            <a:fld id="{E030A1BD-FF3A-422A-8107-59650E87B70A}" type="datetime1">
              <a:rPr lang="en-US" smtClean="0"/>
              <a:pPr>
                <a:defRPr/>
              </a:pPr>
              <a:t>5/6/2009</a:t>
            </a:fld>
            <a:endParaRPr lang="en-US"/>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pPr>
                <a:defRPr/>
              </a:pPr>
              <a:t>11</a:t>
            </a:fld>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duotone>
              <a:schemeClr val="bg2">
                <a:shade val="3000"/>
                <a:satMod val="110000"/>
              </a:schemeClr>
              <a:schemeClr val="bg2">
                <a:tint val="60000"/>
                <a:satMod val="425000"/>
              </a:schemeClr>
            </a:duotone>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The Dangers</a:t>
            </a:r>
            <a:endParaRPr lang="en-US" dirty="0"/>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5/6/2009</a:t>
            </a:fld>
            <a:endParaRPr lang="en-US"/>
          </a:p>
        </p:txBody>
      </p:sp>
      <p:sp>
        <p:nvSpPr>
          <p:cNvPr id="5" name="Slide Number Placeholder 4"/>
          <p:cNvSpPr>
            <a:spLocks noGrp="1"/>
          </p:cNvSpPr>
          <p:nvPr>
            <p:ph type="sldNum" sz="quarter" idx="12"/>
          </p:nvPr>
        </p:nvSpPr>
        <p:spPr/>
        <p:txBody>
          <a:bodyPr/>
          <a:lstStyle/>
          <a:p>
            <a:pPr>
              <a:defRPr/>
            </a:pPr>
            <a:fld id="{574996D8-1B1B-4CFA-886A-59F6D4EA5A8A}" type="slidenum">
              <a:rPr lang="en-US" smtClean="0"/>
              <a:pPr>
                <a:defRPr/>
              </a:pPr>
              <a:t>12</a:t>
            </a:fld>
            <a:endParaRPr lang="en-US"/>
          </a:p>
        </p:txBody>
      </p:sp>
      <p:pic>
        <p:nvPicPr>
          <p:cNvPr id="5125" name="Content Placeholder 9" descr="WhereVolHaz.jpg"/>
          <p:cNvPicPr>
            <a:picLocks noGrp="1" noChangeAspect="1"/>
          </p:cNvPicPr>
          <p:nvPr>
            <p:ph idx="1"/>
          </p:nvPr>
        </p:nvPicPr>
        <p:blipFill>
          <a:blip r:embed="rId4"/>
          <a:srcRect/>
          <a:stretch>
            <a:fillRect/>
          </a:stretch>
        </p:blipFill>
        <p:spPr>
          <a:xfrm>
            <a:off x="1295400" y="1295400"/>
            <a:ext cx="6477000" cy="5013325"/>
          </a:xfrm>
        </p:spPr>
      </p:pic>
      <p:sp>
        <p:nvSpPr>
          <p:cNvPr id="5126" name="TextBox 10"/>
          <p:cNvSpPr txBox="1">
            <a:spLocks noChangeArrowheads="1"/>
          </p:cNvSpPr>
          <p:nvPr/>
        </p:nvSpPr>
        <p:spPr bwMode="auto">
          <a:xfrm>
            <a:off x="1295400" y="6477000"/>
            <a:ext cx="4953000" cy="261938"/>
          </a:xfrm>
          <a:prstGeom prst="rect">
            <a:avLst/>
          </a:prstGeom>
          <a:noFill/>
          <a:ln w="9525">
            <a:noFill/>
            <a:miter lim="800000"/>
            <a:headEnd/>
            <a:tailEnd/>
          </a:ln>
        </p:spPr>
        <p:txBody>
          <a:bodyPr>
            <a:spAutoFit/>
          </a:bodyPr>
          <a:lstStyle/>
          <a:p>
            <a:pPr eaLnBrk="0" hangingPunct="0"/>
            <a:r>
              <a:rPr lang="en-US" sz="1100"/>
              <a:t>Coutesy USGS – Volcano Hazards Program</a:t>
            </a:r>
          </a:p>
        </p:txBody>
      </p:sp>
      <p:sp>
        <p:nvSpPr>
          <p:cNvPr id="5127" name="TextBox 6"/>
          <p:cNvSpPr txBox="1">
            <a:spLocks noChangeArrowheads="1"/>
          </p:cNvSpPr>
          <p:nvPr/>
        </p:nvSpPr>
        <p:spPr bwMode="auto">
          <a:xfrm>
            <a:off x="4114800" y="1600200"/>
            <a:ext cx="606425" cy="461963"/>
          </a:xfrm>
          <a:prstGeom prst="rect">
            <a:avLst/>
          </a:prstGeom>
          <a:noFill/>
          <a:ln w="9525">
            <a:noFill/>
            <a:miter lim="800000"/>
            <a:headEnd/>
            <a:tailEnd/>
          </a:ln>
        </p:spPr>
        <p:txBody>
          <a:bodyPr wrap="none">
            <a:spAutoFit/>
          </a:bodyPr>
          <a:lstStyle/>
          <a:p>
            <a:pPr eaLnBrk="0" hangingPunct="0"/>
            <a:r>
              <a:rPr lang="en-US">
                <a:solidFill>
                  <a:schemeClr val="bg1"/>
                </a:solidFill>
                <a:latin typeface="Balloonist" pitchFamily="2" charset="0"/>
              </a:rPr>
              <a:t>Ash</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t>Volcanic Ash: What is it?</a:t>
            </a:r>
            <a:endParaRPr lang="en-US" dirty="0"/>
          </a:p>
        </p:txBody>
      </p:sp>
      <p:sp>
        <p:nvSpPr>
          <p:cNvPr id="6147" name="Content Placeholder 2"/>
          <p:cNvSpPr>
            <a:spLocks noGrp="1"/>
          </p:cNvSpPr>
          <p:nvPr>
            <p:ph idx="1"/>
          </p:nvPr>
        </p:nvSpPr>
        <p:spPr/>
        <p:txBody>
          <a:bodyPr/>
          <a:lstStyle/>
          <a:p>
            <a:pPr eaLnBrk="1" hangingPunct="1"/>
            <a:r>
              <a:rPr lang="en-US" dirty="0" smtClean="0">
                <a:solidFill>
                  <a:schemeClr val="bg1"/>
                </a:solidFill>
              </a:rPr>
              <a:t>Results from an “explosive process.”</a:t>
            </a:r>
          </a:p>
          <a:p>
            <a:pPr eaLnBrk="1" hangingPunct="1"/>
            <a:r>
              <a:rPr lang="en-US" dirty="0" smtClean="0">
                <a:solidFill>
                  <a:schemeClr val="bg1"/>
                </a:solidFill>
              </a:rPr>
              <a:t>Volcanic glass, rock, or minerals </a:t>
            </a:r>
          </a:p>
          <a:p>
            <a:pPr eaLnBrk="1" hangingPunct="1"/>
            <a:r>
              <a:rPr lang="en-US" dirty="0" smtClean="0">
                <a:solidFill>
                  <a:schemeClr val="bg1"/>
                </a:solidFill>
              </a:rPr>
              <a:t>Size:   0.001 to 2.00 millimeters </a:t>
            </a:r>
          </a:p>
          <a:p>
            <a:pPr eaLnBrk="1" hangingPunct="1"/>
            <a:r>
              <a:rPr lang="en-US" dirty="0" smtClean="0">
                <a:solidFill>
                  <a:schemeClr val="bg1"/>
                </a:solidFill>
              </a:rPr>
              <a:t>Composition: mostly Silica (SiO2) or other minerals rich in silica.</a:t>
            </a:r>
          </a:p>
          <a:p>
            <a:pPr eaLnBrk="1" hangingPunct="1"/>
            <a:r>
              <a:rPr lang="en-US" dirty="0" smtClean="0">
                <a:solidFill>
                  <a:schemeClr val="bg1"/>
                </a:solidFill>
              </a:rPr>
              <a:t>It is hard, (mostly) insoluble in water, rough, and corrosive. </a:t>
            </a:r>
          </a:p>
        </p:txBody>
      </p:sp>
      <p:sp>
        <p:nvSpPr>
          <p:cNvPr id="4" name="Date Placeholder 3"/>
          <p:cNvSpPr>
            <a:spLocks noGrp="1"/>
          </p:cNvSpPr>
          <p:nvPr>
            <p:ph type="dt" sz="quarter" idx="10"/>
          </p:nvPr>
        </p:nvSpPr>
        <p:spPr/>
        <p:txBody>
          <a:bodyPr/>
          <a:lstStyle/>
          <a:p>
            <a:pPr>
              <a:defRPr/>
            </a:pPr>
            <a:fld id="{9FCE5F04-31F0-40B1-834C-17832182210D}" type="datetime1">
              <a:rPr lang="en-US"/>
              <a:pPr>
                <a:defRPr/>
              </a:pPr>
              <a:t>5/6/2009</a:t>
            </a:fld>
            <a:endParaRPr lang="en-US"/>
          </a:p>
        </p:txBody>
      </p:sp>
      <p:sp>
        <p:nvSpPr>
          <p:cNvPr id="5" name="Slide Number Placeholder 4"/>
          <p:cNvSpPr>
            <a:spLocks noGrp="1"/>
          </p:cNvSpPr>
          <p:nvPr>
            <p:ph type="sldNum" sz="quarter" idx="12"/>
          </p:nvPr>
        </p:nvSpPr>
        <p:spPr/>
        <p:txBody>
          <a:bodyPr/>
          <a:lstStyle/>
          <a:p>
            <a:pPr>
              <a:defRPr/>
            </a:pPr>
            <a:fld id="{26DDBAB6-42F0-4343-AA32-CA0F3061AABF}" type="slidenum">
              <a:rPr lang="en-US"/>
              <a:pPr>
                <a:defRPr/>
              </a:pPr>
              <a:t>13</a:t>
            </a:fld>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fld id="{A815DA9C-0A41-4C4B-825B-CB5B9A0C5D1D}" type="datetime1">
              <a:rPr lang="en-US" smtClean="0"/>
              <a:pPr>
                <a:defRPr/>
              </a:pPr>
              <a:t>5/6/2009</a:t>
            </a:fld>
            <a:endParaRPr lang="en-US"/>
          </a:p>
        </p:txBody>
      </p:sp>
      <p:sp>
        <p:nvSpPr>
          <p:cNvPr id="5" name="Slide Number Placeholder 4"/>
          <p:cNvSpPr>
            <a:spLocks noGrp="1"/>
          </p:cNvSpPr>
          <p:nvPr>
            <p:ph type="sldNum" sz="quarter" idx="12"/>
          </p:nvPr>
        </p:nvSpPr>
        <p:spPr/>
        <p:txBody>
          <a:bodyPr/>
          <a:lstStyle/>
          <a:p>
            <a:pPr>
              <a:defRPr/>
            </a:pPr>
            <a:fld id="{E9729C7B-510A-409A-AC85-761A727AAE4B}" type="slidenum">
              <a:rPr lang="en-US" smtClean="0"/>
              <a:pPr>
                <a:defRPr/>
              </a:pPr>
              <a:t>14</a:t>
            </a:fld>
            <a:endParaRPr lang="en-US"/>
          </a:p>
        </p:txBody>
      </p:sp>
      <p:pic>
        <p:nvPicPr>
          <p:cNvPr id="8197" name="Picture 5" descr="StHelens DSwanson USGS.jpg"/>
          <p:cNvPicPr>
            <a:picLocks noChangeAspect="1"/>
          </p:cNvPicPr>
          <p:nvPr/>
        </p:nvPicPr>
        <p:blipFill>
          <a:blip r:embed="rId3"/>
          <a:srcRect/>
          <a:stretch>
            <a:fillRect/>
          </a:stretch>
        </p:blipFill>
        <p:spPr bwMode="auto">
          <a:xfrm>
            <a:off x="304800" y="895350"/>
            <a:ext cx="2438400" cy="3714750"/>
          </a:xfrm>
          <a:prstGeom prst="rect">
            <a:avLst/>
          </a:prstGeom>
          <a:noFill/>
          <a:ln w="9525">
            <a:noFill/>
            <a:miter lim="800000"/>
            <a:headEnd/>
            <a:tailEnd/>
          </a:ln>
        </p:spPr>
      </p:pic>
      <p:pic>
        <p:nvPicPr>
          <p:cNvPr id="8198" name="Picture 6" descr="StHelensAsh.jpg"/>
          <p:cNvPicPr>
            <a:picLocks noChangeAspect="1"/>
          </p:cNvPicPr>
          <p:nvPr/>
        </p:nvPicPr>
        <p:blipFill>
          <a:blip r:embed="rId4"/>
          <a:srcRect/>
          <a:stretch>
            <a:fillRect/>
          </a:stretch>
        </p:blipFill>
        <p:spPr bwMode="auto">
          <a:xfrm>
            <a:off x="3124200" y="1371600"/>
            <a:ext cx="5029200" cy="2990850"/>
          </a:xfrm>
          <a:prstGeom prst="rect">
            <a:avLst/>
          </a:prstGeom>
          <a:noFill/>
          <a:ln w="9525">
            <a:noFill/>
            <a:miter lim="800000"/>
            <a:headEnd/>
            <a:tailEnd/>
          </a:ln>
        </p:spPr>
      </p:pic>
      <p:pic>
        <p:nvPicPr>
          <p:cNvPr id="8199" name="Picture 8" descr="AshMicro.jpg"/>
          <p:cNvPicPr>
            <a:picLocks noChangeAspect="1"/>
          </p:cNvPicPr>
          <p:nvPr/>
        </p:nvPicPr>
        <p:blipFill>
          <a:blip r:embed="rId5"/>
          <a:srcRect/>
          <a:stretch>
            <a:fillRect/>
          </a:stretch>
        </p:blipFill>
        <p:spPr bwMode="auto">
          <a:xfrm>
            <a:off x="2209800" y="3886200"/>
            <a:ext cx="4572000" cy="2971800"/>
          </a:xfrm>
          <a:prstGeom prst="rect">
            <a:avLst/>
          </a:prstGeom>
          <a:noFill/>
          <a:ln w="9525">
            <a:noFill/>
            <a:miter lim="800000"/>
            <a:headEnd/>
            <a:tailEnd/>
          </a:ln>
        </p:spPr>
      </p:pic>
      <p:sp>
        <p:nvSpPr>
          <p:cNvPr id="8200" name="TextBox 10"/>
          <p:cNvSpPr txBox="1">
            <a:spLocks noChangeArrowheads="1"/>
          </p:cNvSpPr>
          <p:nvPr/>
        </p:nvSpPr>
        <p:spPr bwMode="auto">
          <a:xfrm>
            <a:off x="304800" y="4629150"/>
            <a:ext cx="1454150" cy="400050"/>
          </a:xfrm>
          <a:prstGeom prst="rect">
            <a:avLst/>
          </a:prstGeom>
          <a:noFill/>
          <a:ln w="9525">
            <a:noFill/>
            <a:miter lim="800000"/>
            <a:headEnd/>
            <a:tailEnd/>
          </a:ln>
        </p:spPr>
        <p:txBody>
          <a:bodyPr wrap="none">
            <a:spAutoFit/>
          </a:bodyPr>
          <a:lstStyle/>
          <a:p>
            <a:pPr eaLnBrk="0" hangingPunct="0"/>
            <a:r>
              <a:rPr lang="en-US" sz="1000" dirty="0"/>
              <a:t>Courtesy D. Swanson,</a:t>
            </a:r>
          </a:p>
          <a:p>
            <a:pPr eaLnBrk="0" hangingPunct="0"/>
            <a:r>
              <a:rPr lang="en-US" sz="1000" dirty="0"/>
              <a:t>USGS, July 1980</a:t>
            </a:r>
          </a:p>
        </p:txBody>
      </p:sp>
      <p:sp>
        <p:nvSpPr>
          <p:cNvPr id="8201" name="TextBox 11"/>
          <p:cNvSpPr txBox="1">
            <a:spLocks noChangeArrowheads="1"/>
          </p:cNvSpPr>
          <p:nvPr/>
        </p:nvSpPr>
        <p:spPr bwMode="auto">
          <a:xfrm>
            <a:off x="6781800" y="6457950"/>
            <a:ext cx="1770063" cy="400050"/>
          </a:xfrm>
          <a:prstGeom prst="rect">
            <a:avLst/>
          </a:prstGeom>
          <a:noFill/>
          <a:ln w="9525">
            <a:noFill/>
            <a:miter lim="800000"/>
            <a:headEnd/>
            <a:tailEnd/>
          </a:ln>
        </p:spPr>
        <p:txBody>
          <a:bodyPr wrap="none">
            <a:spAutoFit/>
          </a:bodyPr>
          <a:lstStyle/>
          <a:p>
            <a:pPr eaLnBrk="0" hangingPunct="0"/>
            <a:r>
              <a:rPr lang="en-US" sz="1000"/>
              <a:t>SEM image provided by </a:t>
            </a:r>
          </a:p>
          <a:p>
            <a:pPr eaLnBrk="0" hangingPunct="0"/>
            <a:r>
              <a:rPr lang="en-US" sz="1000"/>
              <a:t>A.M. Sarna-Wojcicki, USGS</a:t>
            </a:r>
          </a:p>
        </p:txBody>
      </p:sp>
      <p:sp>
        <p:nvSpPr>
          <p:cNvPr id="8202" name="TextBox 12"/>
          <p:cNvSpPr txBox="1">
            <a:spLocks noChangeArrowheads="1"/>
          </p:cNvSpPr>
          <p:nvPr/>
        </p:nvSpPr>
        <p:spPr bwMode="auto">
          <a:xfrm>
            <a:off x="6858000" y="4343400"/>
            <a:ext cx="1951038" cy="246063"/>
          </a:xfrm>
          <a:prstGeom prst="rect">
            <a:avLst/>
          </a:prstGeom>
          <a:noFill/>
          <a:ln w="9525">
            <a:noFill/>
            <a:miter lim="800000"/>
            <a:headEnd/>
            <a:tailEnd/>
          </a:ln>
        </p:spPr>
        <p:txBody>
          <a:bodyPr wrap="none">
            <a:spAutoFit/>
          </a:bodyPr>
          <a:lstStyle/>
          <a:p>
            <a:pPr eaLnBrk="0" hangingPunct="0"/>
            <a:r>
              <a:rPr lang="en-US" sz="1000"/>
              <a:t>D. Wieprecht, USGS May 1980</a:t>
            </a:r>
          </a:p>
        </p:txBody>
      </p:sp>
      <p:sp>
        <p:nvSpPr>
          <p:cNvPr id="8" name="Title 7"/>
          <p:cNvSpPr>
            <a:spLocks noGrp="1"/>
          </p:cNvSpPr>
          <p:nvPr>
            <p:ph type="title"/>
          </p:nvPr>
        </p:nvSpPr>
        <p:spPr>
          <a:xfrm>
            <a:off x="457200" y="76200"/>
            <a:ext cx="8229600" cy="1143000"/>
          </a:xfrm>
        </p:spPr>
        <p:txBody>
          <a:bodyPr>
            <a:normAutofit/>
          </a:bodyPr>
          <a:lstStyle/>
          <a:p>
            <a:pPr algn="r" eaLnBrk="1" hangingPunct="1">
              <a:defRPr/>
            </a:pPr>
            <a:r>
              <a:rPr lang="en-US" dirty="0" smtClean="0">
                <a:solidFill>
                  <a:schemeClr val="bg1"/>
                </a:solidFill>
              </a:rPr>
              <a:t>The Ash of Mount St. Helens</a:t>
            </a:r>
            <a:endParaRPr lang="en-US" dirty="0">
              <a:solidFill>
                <a:schemeClr val="bg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lstStyle/>
          <a:p>
            <a:pPr eaLnBrk="1" hangingPunct="1">
              <a:defRPr/>
            </a:pPr>
            <a:r>
              <a:rPr lang="en-US" dirty="0" smtClean="0"/>
              <a:t>Volcanic Gases</a:t>
            </a:r>
            <a:endParaRPr lang="en-US" dirty="0"/>
          </a:p>
        </p:txBody>
      </p:sp>
      <p:sp>
        <p:nvSpPr>
          <p:cNvPr id="9219" name="Content Placeholder 4"/>
          <p:cNvSpPr>
            <a:spLocks noGrp="1"/>
          </p:cNvSpPr>
          <p:nvPr>
            <p:ph idx="1"/>
          </p:nvPr>
        </p:nvSpPr>
        <p:spPr>
          <a:xfrm>
            <a:off x="457200" y="1295400"/>
            <a:ext cx="8229600" cy="4343400"/>
          </a:xfrm>
        </p:spPr>
        <p:txBody>
          <a:bodyPr/>
          <a:lstStyle/>
          <a:p>
            <a:pPr eaLnBrk="1" hangingPunct="1"/>
            <a:r>
              <a:rPr lang="en-US" dirty="0" smtClean="0">
                <a:solidFill>
                  <a:schemeClr val="bg1"/>
                </a:solidFill>
              </a:rPr>
              <a:t>The most abundant volcanic gases released into the atmosphere are:  </a:t>
            </a:r>
          </a:p>
          <a:p>
            <a:pPr eaLnBrk="1" hangingPunct="1">
              <a:buNone/>
            </a:pPr>
            <a:r>
              <a:rPr lang="en-US" dirty="0" smtClean="0">
                <a:solidFill>
                  <a:schemeClr val="bg1"/>
                </a:solidFill>
              </a:rPr>
              <a:t>	H</a:t>
            </a:r>
            <a:r>
              <a:rPr lang="en-US" baseline="-25000" dirty="0" smtClean="0">
                <a:solidFill>
                  <a:schemeClr val="bg1"/>
                </a:solidFill>
              </a:rPr>
              <a:t>2</a:t>
            </a:r>
            <a:r>
              <a:rPr lang="en-US" dirty="0" smtClean="0">
                <a:solidFill>
                  <a:schemeClr val="bg1"/>
                </a:solidFill>
              </a:rPr>
              <a:t>0(g), C0</a:t>
            </a:r>
            <a:r>
              <a:rPr lang="en-US" baseline="-25000" dirty="0" smtClean="0">
                <a:solidFill>
                  <a:schemeClr val="bg1"/>
                </a:solidFill>
              </a:rPr>
              <a:t>2, </a:t>
            </a:r>
            <a:r>
              <a:rPr lang="en-US" dirty="0" smtClean="0">
                <a:solidFill>
                  <a:schemeClr val="bg1"/>
                </a:solidFill>
              </a:rPr>
              <a:t>and S0</a:t>
            </a:r>
            <a:r>
              <a:rPr lang="en-US" baseline="-25000" dirty="0" smtClean="0">
                <a:solidFill>
                  <a:schemeClr val="bg1"/>
                </a:solidFill>
              </a:rPr>
              <a:t>2</a:t>
            </a:r>
            <a:endParaRPr lang="en-US" dirty="0" smtClean="0">
              <a:solidFill>
                <a:schemeClr val="bg1"/>
              </a:solidFill>
            </a:endParaRPr>
          </a:p>
          <a:p>
            <a:pPr eaLnBrk="1" hangingPunct="1"/>
            <a:r>
              <a:rPr lang="en-US" dirty="0" smtClean="0">
                <a:solidFill>
                  <a:schemeClr val="bg1"/>
                </a:solidFill>
              </a:rPr>
              <a:t>Small or trace amounts of others gases include:  </a:t>
            </a:r>
          </a:p>
          <a:p>
            <a:pPr eaLnBrk="1" hangingPunct="1">
              <a:buNone/>
            </a:pPr>
            <a:r>
              <a:rPr lang="en-US" dirty="0" smtClean="0">
                <a:solidFill>
                  <a:schemeClr val="bg1"/>
                </a:solidFill>
              </a:rPr>
              <a:t>	H</a:t>
            </a:r>
            <a:r>
              <a:rPr lang="en-US" baseline="-25000" dirty="0" smtClean="0">
                <a:solidFill>
                  <a:schemeClr val="bg1"/>
                </a:solidFill>
              </a:rPr>
              <a:t>2</a:t>
            </a:r>
            <a:r>
              <a:rPr lang="en-US" dirty="0" smtClean="0">
                <a:solidFill>
                  <a:schemeClr val="bg1"/>
                </a:solidFill>
              </a:rPr>
              <a:t>S, H</a:t>
            </a:r>
            <a:r>
              <a:rPr lang="en-US" baseline="-25000" dirty="0" smtClean="0">
                <a:solidFill>
                  <a:schemeClr val="bg1"/>
                </a:solidFill>
              </a:rPr>
              <a:t>2</a:t>
            </a:r>
            <a:r>
              <a:rPr lang="en-US" dirty="0" smtClean="0">
                <a:solidFill>
                  <a:schemeClr val="bg1"/>
                </a:solidFill>
              </a:rPr>
              <a:t>(g), CO, HCL, HF, and HE</a:t>
            </a:r>
          </a:p>
          <a:p>
            <a:pPr eaLnBrk="1" hangingPunct="1"/>
            <a:r>
              <a:rPr lang="en-US" dirty="0" smtClean="0">
                <a:solidFill>
                  <a:schemeClr val="bg1"/>
                </a:solidFill>
              </a:rPr>
              <a:t>The volcanic gases that pose the greatest potential hazard to people, animals, agriculture, and property are: S0</a:t>
            </a:r>
            <a:r>
              <a:rPr lang="en-US" baseline="-25000" dirty="0" smtClean="0">
                <a:solidFill>
                  <a:schemeClr val="bg1"/>
                </a:solidFill>
              </a:rPr>
              <a:t>2</a:t>
            </a:r>
            <a:r>
              <a:rPr lang="en-US" dirty="0" smtClean="0">
                <a:solidFill>
                  <a:schemeClr val="bg1"/>
                </a:solidFill>
              </a:rPr>
              <a:t>, C0</a:t>
            </a:r>
            <a:r>
              <a:rPr lang="en-US" baseline="-25000" dirty="0" smtClean="0">
                <a:solidFill>
                  <a:schemeClr val="bg1"/>
                </a:solidFill>
              </a:rPr>
              <a:t>2</a:t>
            </a:r>
            <a:r>
              <a:rPr lang="en-US" dirty="0" smtClean="0">
                <a:solidFill>
                  <a:schemeClr val="bg1"/>
                </a:solidFill>
              </a:rPr>
              <a:t>, and HF (acid). </a:t>
            </a:r>
          </a:p>
          <a:p>
            <a:pPr eaLnBrk="1" hangingPunct="1"/>
            <a:endParaRPr lang="en-US" sz="1600" dirty="0" smtClean="0"/>
          </a:p>
          <a:p>
            <a:pPr eaLnBrk="1" hangingPunct="1"/>
            <a:endParaRPr lang="en-US" sz="1200" dirty="0" smtClean="0"/>
          </a:p>
          <a:p>
            <a:pPr eaLnBrk="1" hangingPunct="1"/>
            <a:endParaRPr lang="en-US" sz="1200" dirty="0" smtClean="0"/>
          </a:p>
        </p:txBody>
      </p:sp>
      <p:sp>
        <p:nvSpPr>
          <p:cNvPr id="3" name="Date Placeholder 2"/>
          <p:cNvSpPr>
            <a:spLocks noGrp="1"/>
          </p:cNvSpPr>
          <p:nvPr>
            <p:ph type="dt" sz="quarter" idx="10"/>
          </p:nvPr>
        </p:nvSpPr>
        <p:spPr/>
        <p:txBody>
          <a:bodyPr/>
          <a:lstStyle/>
          <a:p>
            <a:pPr>
              <a:defRPr/>
            </a:pPr>
            <a:fld id="{C3EA5722-9198-4D21-98C8-2D11338EE00A}" type="datetime1">
              <a:rPr lang="en-US" smtClean="0"/>
              <a:pPr>
                <a:defRPr/>
              </a:pPr>
              <a:t>5/6/2009</a:t>
            </a:fld>
            <a:endParaRPr lang="en-US"/>
          </a:p>
        </p:txBody>
      </p:sp>
      <p:sp>
        <p:nvSpPr>
          <p:cNvPr id="4" name="Slide Number Placeholder 3"/>
          <p:cNvSpPr>
            <a:spLocks noGrp="1"/>
          </p:cNvSpPr>
          <p:nvPr>
            <p:ph type="sldNum" sz="quarter" idx="12"/>
          </p:nvPr>
        </p:nvSpPr>
        <p:spPr/>
        <p:txBody>
          <a:bodyPr/>
          <a:lstStyle/>
          <a:p>
            <a:pPr>
              <a:defRPr/>
            </a:pPr>
            <a:fld id="{D23F81B7-FC55-42B5-8905-2541946DD813}" type="slidenum">
              <a:rPr lang="en-US" smtClean="0"/>
              <a:pPr>
                <a:defRPr/>
              </a:pPr>
              <a:t>15</a:t>
            </a:fld>
            <a:endParaRPr 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000" b="-3000"/>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A815DA9C-0A41-4C4B-825B-CB5B9A0C5D1D}" type="datetime1">
              <a:rPr lang="en-US" smtClean="0"/>
              <a:pPr>
                <a:defRPr/>
              </a:pPr>
              <a:t>5/6/2009</a:t>
            </a:fld>
            <a:endParaRPr lang="en-US"/>
          </a:p>
        </p:txBody>
      </p:sp>
      <p:sp>
        <p:nvSpPr>
          <p:cNvPr id="5" name="Slide Number Placeholder 4"/>
          <p:cNvSpPr>
            <a:spLocks noGrp="1"/>
          </p:cNvSpPr>
          <p:nvPr>
            <p:ph type="sldNum" sz="quarter" idx="12"/>
          </p:nvPr>
        </p:nvSpPr>
        <p:spPr/>
        <p:txBody>
          <a:bodyPr/>
          <a:lstStyle/>
          <a:p>
            <a:pPr>
              <a:defRPr/>
            </a:pPr>
            <a:fld id="{76766028-3C48-404B-BD2E-65C824D8E288}" type="slidenum">
              <a:rPr lang="en-US" smtClean="0"/>
              <a:pPr>
                <a:defRPr/>
              </a:pPr>
              <a:t>16</a:t>
            </a:fld>
            <a:endParaRPr 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000" b="-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371600" y="0"/>
            <a:ext cx="6400800" cy="868362"/>
          </a:xfrm>
        </p:spPr>
        <p:txBody>
          <a:bodyPr/>
          <a:lstStyle/>
          <a:p>
            <a:pPr eaLnBrk="1" hangingPunct="1">
              <a:defRPr/>
            </a:pPr>
            <a:r>
              <a:rPr lang="en-US" dirty="0" smtClean="0">
                <a:solidFill>
                  <a:srgbClr val="C00000"/>
                </a:solidFill>
              </a:rPr>
              <a:t>Ash Health Hazards</a:t>
            </a:r>
            <a:endParaRPr lang="en-US" dirty="0">
              <a:solidFill>
                <a:srgbClr val="C00000"/>
              </a:solidFill>
            </a:endParaRPr>
          </a:p>
        </p:txBody>
      </p:sp>
      <p:sp>
        <p:nvSpPr>
          <p:cNvPr id="5" name="Date Placeholder 4"/>
          <p:cNvSpPr>
            <a:spLocks noGrp="1"/>
          </p:cNvSpPr>
          <p:nvPr>
            <p:ph type="dt" sz="half" idx="10"/>
          </p:nvPr>
        </p:nvSpPr>
        <p:spPr/>
        <p:txBody>
          <a:bodyPr/>
          <a:lstStyle/>
          <a:p>
            <a:pPr>
              <a:defRPr/>
            </a:pPr>
            <a:fld id="{05F1608D-ED05-4113-ABEA-452205655258}" type="datetime1">
              <a:rPr lang="en-US" smtClean="0"/>
              <a:pPr>
                <a:defRPr/>
              </a:pPr>
              <a:t>5/6/2009</a:t>
            </a:fld>
            <a:endParaRPr lang="en-US"/>
          </a:p>
        </p:txBody>
      </p:sp>
      <p:sp>
        <p:nvSpPr>
          <p:cNvPr id="6" name="Slide Number Placeholder 5"/>
          <p:cNvSpPr>
            <a:spLocks noGrp="1"/>
          </p:cNvSpPr>
          <p:nvPr>
            <p:ph type="sldNum" sz="quarter" idx="12"/>
          </p:nvPr>
        </p:nvSpPr>
        <p:spPr/>
        <p:txBody>
          <a:bodyPr/>
          <a:lstStyle/>
          <a:p>
            <a:pPr>
              <a:defRPr/>
            </a:pPr>
            <a:fld id="{3C415355-2B96-487A-8BBE-7C2BD112E8A3}" type="slidenum">
              <a:rPr lang="en-US" smtClean="0"/>
              <a:pPr>
                <a:defRPr/>
              </a:pPr>
              <a:t>17</a:t>
            </a:fld>
            <a:endParaRPr lang="en-US"/>
          </a:p>
        </p:txBody>
      </p:sp>
      <p:sp>
        <p:nvSpPr>
          <p:cNvPr id="11267" name="Content Placeholder 6"/>
          <p:cNvSpPr>
            <a:spLocks noGrp="1"/>
          </p:cNvSpPr>
          <p:nvPr>
            <p:ph idx="4294967295"/>
          </p:nvPr>
        </p:nvSpPr>
        <p:spPr>
          <a:xfrm>
            <a:off x="0" y="1066800"/>
            <a:ext cx="8229600" cy="5410200"/>
          </a:xfrm>
        </p:spPr>
        <p:txBody>
          <a:bodyPr/>
          <a:lstStyle/>
          <a:p>
            <a:pPr eaLnBrk="1" hangingPunct="1">
              <a:buFont typeface="Wingdings 2" pitchFamily="18" charset="2"/>
              <a:buNone/>
            </a:pPr>
            <a:r>
              <a:rPr lang="en-US" sz="2400" dirty="0" smtClean="0"/>
              <a:t> </a:t>
            </a:r>
          </a:p>
        </p:txBody>
      </p:sp>
      <p:sp>
        <p:nvSpPr>
          <p:cNvPr id="8" name="TextBox 7"/>
          <p:cNvSpPr txBox="1"/>
          <p:nvPr/>
        </p:nvSpPr>
        <p:spPr>
          <a:xfrm>
            <a:off x="6324600" y="6581001"/>
            <a:ext cx="1371600" cy="276999"/>
          </a:xfrm>
          <a:prstGeom prst="rect">
            <a:avLst/>
          </a:prstGeom>
          <a:noFill/>
        </p:spPr>
        <p:txBody>
          <a:bodyPr wrap="square" rtlCol="0">
            <a:spAutoFit/>
          </a:bodyPr>
          <a:lstStyle/>
          <a:p>
            <a:r>
              <a:rPr lang="en-US" sz="1200" dirty="0" smtClean="0">
                <a:solidFill>
                  <a:schemeClr val="bg1"/>
                </a:solidFill>
              </a:rPr>
              <a:t>E.W. Wolfe, 1991</a:t>
            </a:r>
            <a:endParaRPr lang="en-US" sz="1200" dirty="0">
              <a:solidFill>
                <a:schemeClr val="bg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2000" r="-1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hangingPunct="1">
              <a:defRPr/>
            </a:pPr>
            <a:r>
              <a:rPr lang="en-US" sz="4400" dirty="0" smtClean="0">
                <a:solidFill>
                  <a:srgbClr val="C00000"/>
                </a:solidFill>
              </a:rPr>
              <a:t>Volcanic plumes as hazards to aviation</a:t>
            </a:r>
            <a:endParaRPr lang="en-US"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5/6/2009</a:t>
            </a:fld>
            <a:endParaRPr lang="en-US"/>
          </a:p>
        </p:txBody>
      </p:sp>
      <p:sp>
        <p:nvSpPr>
          <p:cNvPr id="5" name="Slide Number Placeholder 4"/>
          <p:cNvSpPr>
            <a:spLocks noGrp="1"/>
          </p:cNvSpPr>
          <p:nvPr>
            <p:ph type="sldNum" sz="quarter" idx="12"/>
          </p:nvPr>
        </p:nvSpPr>
        <p:spPr/>
        <p:txBody>
          <a:bodyPr/>
          <a:lstStyle/>
          <a:p>
            <a:pPr>
              <a:defRPr/>
            </a:pPr>
            <a:fld id="{7FB143D8-FD6C-4860-BF83-0D186FD75C96}" type="slidenum">
              <a:rPr lang="en-US" smtClean="0"/>
              <a:pPr>
                <a:defRPr/>
              </a:pPr>
              <a:t>18</a:t>
            </a:fld>
            <a:endParaRPr lang="en-US"/>
          </a:p>
        </p:txBody>
      </p:sp>
      <p:sp>
        <p:nvSpPr>
          <p:cNvPr id="12293" name="TextBox 5"/>
          <p:cNvSpPr txBox="1">
            <a:spLocks noChangeArrowheads="1"/>
          </p:cNvSpPr>
          <p:nvPr/>
        </p:nvSpPr>
        <p:spPr bwMode="auto">
          <a:xfrm>
            <a:off x="7418388" y="6611937"/>
            <a:ext cx="1725612" cy="246063"/>
          </a:xfrm>
          <a:prstGeom prst="rect">
            <a:avLst/>
          </a:prstGeom>
          <a:noFill/>
          <a:ln w="9525">
            <a:noFill/>
            <a:miter lim="800000"/>
            <a:headEnd/>
            <a:tailEnd/>
          </a:ln>
        </p:spPr>
        <p:txBody>
          <a:bodyPr wrap="none">
            <a:spAutoFit/>
          </a:bodyPr>
          <a:lstStyle/>
          <a:p>
            <a:pPr eaLnBrk="0" hangingPunct="0"/>
            <a:r>
              <a:rPr lang="en-US" sz="1000" dirty="0"/>
              <a:t>Photo: Jeff Williams, NASA</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2"/>
          <p:cNvSpPr>
            <a:spLocks noGrp="1" noChangeArrowheads="1"/>
          </p:cNvSpPr>
          <p:nvPr>
            <p:ph type="title"/>
          </p:nvPr>
        </p:nvSpPr>
        <p:spPr>
          <a:xfrm>
            <a:off x="457200" y="0"/>
            <a:ext cx="8229600" cy="1143000"/>
          </a:xfrm>
        </p:spPr>
        <p:txBody>
          <a:bodyPr>
            <a:normAutofit fontScale="90000"/>
          </a:bodyPr>
          <a:lstStyle/>
          <a:p>
            <a:r>
              <a:rPr lang="en-US" sz="3600" dirty="0"/>
              <a:t>How much detectable ash causes problems?</a:t>
            </a:r>
          </a:p>
        </p:txBody>
      </p:sp>
      <p:sp>
        <p:nvSpPr>
          <p:cNvPr id="225283" name="Rectangle 3"/>
          <p:cNvSpPr>
            <a:spLocks noGrp="1" noChangeArrowheads="1"/>
          </p:cNvSpPr>
          <p:nvPr>
            <p:ph type="body" idx="1"/>
          </p:nvPr>
        </p:nvSpPr>
        <p:spPr>
          <a:xfrm>
            <a:off x="0" y="1143000"/>
            <a:ext cx="5105400" cy="5257799"/>
          </a:xfrm>
        </p:spPr>
        <p:txBody>
          <a:bodyPr/>
          <a:lstStyle/>
          <a:p>
            <a:pPr>
              <a:buFontTx/>
              <a:buNone/>
            </a:pPr>
            <a:r>
              <a:rPr lang="en-US" sz="2800" dirty="0"/>
              <a:t>	</a:t>
            </a:r>
            <a:r>
              <a:rPr lang="en-US" sz="2400" dirty="0" smtClean="0">
                <a:solidFill>
                  <a:schemeClr val="bg1"/>
                </a:solidFill>
              </a:rPr>
              <a:t>An encounter </a:t>
            </a:r>
            <a:r>
              <a:rPr lang="en-US" sz="2400" dirty="0">
                <a:solidFill>
                  <a:schemeClr val="bg1"/>
                </a:solidFill>
              </a:rPr>
              <a:t>(Feb. 2000) of a NASA DC-8-72 research airplane with a diffuse volcanic ash cloud from Mt Hekla volcano</a:t>
            </a:r>
          </a:p>
          <a:p>
            <a:pPr lvl="1"/>
            <a:r>
              <a:rPr lang="en-US" sz="2000" dirty="0">
                <a:solidFill>
                  <a:schemeClr val="bg1"/>
                </a:solidFill>
              </a:rPr>
              <a:t>Ash detected with sensitive research instruments</a:t>
            </a:r>
          </a:p>
          <a:p>
            <a:pPr lvl="1"/>
            <a:r>
              <a:rPr lang="en-US" sz="2000" dirty="0">
                <a:solidFill>
                  <a:schemeClr val="bg1"/>
                </a:solidFill>
              </a:rPr>
              <a:t>In-flight performance checks  and post-flight visual inspections revealed no damage</a:t>
            </a:r>
          </a:p>
          <a:p>
            <a:pPr lvl="1"/>
            <a:r>
              <a:rPr lang="en-US" sz="2000" dirty="0">
                <a:solidFill>
                  <a:schemeClr val="bg1"/>
                </a:solidFill>
              </a:rPr>
              <a:t>Subsequent detailed examination of engines revealed clogged turbine cooling air passages and required that all 4 engines be replaced.</a:t>
            </a:r>
          </a:p>
        </p:txBody>
      </p:sp>
      <p:pic>
        <p:nvPicPr>
          <p:cNvPr id="1026" name="Picture 2"/>
          <p:cNvPicPr>
            <a:picLocks noChangeAspect="1" noChangeArrowheads="1"/>
          </p:cNvPicPr>
          <p:nvPr/>
        </p:nvPicPr>
        <p:blipFill>
          <a:blip r:embed="rId3"/>
          <a:srcRect/>
          <a:stretch>
            <a:fillRect/>
          </a:stretch>
        </p:blipFill>
        <p:spPr bwMode="auto">
          <a:xfrm>
            <a:off x="5334000" y="1600200"/>
            <a:ext cx="3581400" cy="2667000"/>
          </a:xfrm>
          <a:prstGeom prst="rect">
            <a:avLst/>
          </a:prstGeom>
          <a:noFill/>
          <a:ln w="9525">
            <a:noFill/>
            <a:miter lim="800000"/>
            <a:headEnd/>
            <a:tailEnd/>
          </a:ln>
          <a:effectLst/>
        </p:spPr>
      </p:pic>
      <p:sp>
        <p:nvSpPr>
          <p:cNvPr id="5" name="TextBox 4"/>
          <p:cNvSpPr txBox="1"/>
          <p:nvPr/>
        </p:nvSpPr>
        <p:spPr>
          <a:xfrm>
            <a:off x="5715000" y="4267200"/>
            <a:ext cx="3124199" cy="769441"/>
          </a:xfrm>
          <a:prstGeom prst="rect">
            <a:avLst/>
          </a:prstGeom>
          <a:noFill/>
        </p:spPr>
        <p:txBody>
          <a:bodyPr wrap="square" rtlCol="0">
            <a:spAutoFit/>
          </a:bodyPr>
          <a:lstStyle/>
          <a:p>
            <a:r>
              <a:rPr lang="en-US" dirty="0" smtClean="0"/>
              <a:t> </a:t>
            </a:r>
            <a:r>
              <a:rPr lang="en-US" sz="2000" dirty="0" smtClean="0"/>
              <a:t>Blistered thermal coating, and plugged cooling holes.</a:t>
            </a:r>
            <a:endParaRPr lang="en-US" sz="2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80000">
              <a:schemeClr val="accent5">
                <a:lumMod val="50000"/>
              </a:schemeClr>
            </a:gs>
            <a:gs pos="100000">
              <a:schemeClr val="accent1">
                <a:tint val="23500"/>
                <a:satMod val="160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08898" name="Rectangle 2"/>
          <p:cNvSpPr>
            <a:spLocks noGrp="1" noChangeArrowheads="1"/>
          </p:cNvSpPr>
          <p:nvPr>
            <p:ph type="title"/>
          </p:nvPr>
        </p:nvSpPr>
        <p:spPr>
          <a:xfrm>
            <a:off x="609600" y="457200"/>
            <a:ext cx="7772400" cy="1143000"/>
          </a:xfrm>
        </p:spPr>
        <p:txBody>
          <a:bodyPr/>
          <a:lstStyle/>
          <a:p>
            <a:r>
              <a:rPr lang="en-US" dirty="0">
                <a:solidFill>
                  <a:schemeClr val="tx1"/>
                </a:solidFill>
                <a:effectLst/>
              </a:rPr>
              <a:t>Volcanic Ash</a:t>
            </a:r>
          </a:p>
        </p:txBody>
      </p:sp>
      <p:sp>
        <p:nvSpPr>
          <p:cNvPr id="208899" name="Rectangle 3"/>
          <p:cNvSpPr>
            <a:spLocks noGrp="1" noChangeArrowheads="1"/>
          </p:cNvSpPr>
          <p:nvPr>
            <p:ph type="body" idx="1"/>
          </p:nvPr>
        </p:nvSpPr>
        <p:spPr>
          <a:xfrm>
            <a:off x="457200" y="1981200"/>
            <a:ext cx="8153400" cy="3276600"/>
          </a:xfrm>
        </p:spPr>
        <p:txBody>
          <a:bodyPr/>
          <a:lstStyle/>
          <a:p>
            <a:pPr>
              <a:buFontTx/>
              <a:buNone/>
            </a:pPr>
            <a:r>
              <a:rPr lang="en-US" b="1" dirty="0"/>
              <a:t>“Ash clouds are not an everyday issue and they do not provide frequent hazard.  But if encountered, volcanic ash can spoil your entire day.”											(</a:t>
            </a:r>
            <a:r>
              <a:rPr lang="en-US" b="1" dirty="0" err="1"/>
              <a:t>Engen</a:t>
            </a:r>
            <a:r>
              <a:rPr lang="en-US" b="1" dirty="0"/>
              <a:t>, 1994)</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2"/>
          <p:cNvSpPr>
            <a:spLocks noGrp="1" noChangeArrowheads="1"/>
          </p:cNvSpPr>
          <p:nvPr>
            <p:ph type="title"/>
          </p:nvPr>
        </p:nvSpPr>
        <p:spPr>
          <a:xfrm>
            <a:off x="685800" y="0"/>
            <a:ext cx="7772400" cy="1143000"/>
          </a:xfrm>
        </p:spPr>
        <p:txBody>
          <a:bodyPr>
            <a:normAutofit fontScale="90000"/>
          </a:bodyPr>
          <a:lstStyle/>
          <a:p>
            <a:pPr eaLnBrk="1" fontAlgn="auto" hangingPunct="1">
              <a:spcAft>
                <a:spcPts val="0"/>
              </a:spcAft>
              <a:defRPr/>
            </a:pPr>
            <a:r>
              <a:rPr lang="en-US" dirty="0" smtClean="0">
                <a:solidFill>
                  <a:schemeClr val="bg1"/>
                </a:solidFill>
              </a:rPr>
              <a:t>Volcanic plume characteristics</a:t>
            </a:r>
          </a:p>
        </p:txBody>
      </p:sp>
      <p:pic>
        <p:nvPicPr>
          <p:cNvPr id="13315" name="Media Placeholder 6" descr="Redoubt 04211990 JoyceWarren USGS.jpg"/>
          <p:cNvPicPr>
            <a:picLocks noGrp="1" noChangeAspect="1"/>
          </p:cNvPicPr>
          <p:nvPr>
            <p:ph type="media" sz="half" idx="1"/>
          </p:nvPr>
        </p:nvPicPr>
        <p:blipFill>
          <a:blip r:embed="rId3"/>
          <a:srcRect/>
          <a:stretch>
            <a:fillRect/>
          </a:stretch>
        </p:blipFill>
        <p:spPr>
          <a:xfrm>
            <a:off x="228600" y="1600200"/>
            <a:ext cx="4419600" cy="4114800"/>
          </a:xfrm>
        </p:spPr>
      </p:pic>
      <p:sp>
        <p:nvSpPr>
          <p:cNvPr id="8198" name="Rectangle 3"/>
          <p:cNvSpPr>
            <a:spLocks noGrp="1" noChangeArrowheads="1"/>
          </p:cNvSpPr>
          <p:nvPr>
            <p:ph type="body" sz="half" idx="2"/>
          </p:nvPr>
        </p:nvSpPr>
        <p:spPr>
          <a:xfrm>
            <a:off x="4648200" y="914400"/>
            <a:ext cx="3810000" cy="5562600"/>
          </a:xfrm>
        </p:spPr>
        <p:txBody>
          <a:bodyPr>
            <a:noAutofit/>
          </a:bodyPr>
          <a:lstStyle/>
          <a:p>
            <a:pPr marL="548640" indent="-411480" eaLnBrk="1" fontAlgn="auto" hangingPunct="1">
              <a:lnSpc>
                <a:spcPct val="90000"/>
              </a:lnSpc>
              <a:spcAft>
                <a:spcPts val="0"/>
              </a:spcAft>
              <a:buClr>
                <a:schemeClr val="tx1">
                  <a:shade val="95000"/>
                </a:schemeClr>
              </a:buClr>
              <a:buFont typeface="Wingdings 2"/>
              <a:buChar char=""/>
              <a:defRPr/>
            </a:pPr>
            <a:r>
              <a:rPr lang="en-US" sz="2400" dirty="0" smtClean="0">
                <a:solidFill>
                  <a:schemeClr val="bg1"/>
                </a:solidFill>
              </a:rPr>
              <a:t>Eruptive volcanic plumes occur in numerous forms, varying in height, intensity, duration and in style.</a:t>
            </a:r>
          </a:p>
          <a:p>
            <a:pPr marL="548640" indent="-411480" eaLnBrk="1" fontAlgn="auto" hangingPunct="1">
              <a:lnSpc>
                <a:spcPct val="90000"/>
              </a:lnSpc>
              <a:spcAft>
                <a:spcPts val="0"/>
              </a:spcAft>
              <a:buClr>
                <a:schemeClr val="tx1">
                  <a:shade val="95000"/>
                </a:schemeClr>
              </a:buClr>
              <a:buFont typeface="Wingdings 2"/>
              <a:buChar char=""/>
              <a:defRPr/>
            </a:pPr>
            <a:r>
              <a:rPr lang="en-US" sz="2400" dirty="0" smtClean="0">
                <a:solidFill>
                  <a:schemeClr val="bg1"/>
                </a:solidFill>
              </a:rPr>
              <a:t>A forced jet occurs at the vent surface, controlling the mass and heat flux. </a:t>
            </a:r>
          </a:p>
          <a:p>
            <a:pPr marL="548640" indent="-411480" eaLnBrk="1" fontAlgn="auto" hangingPunct="1">
              <a:lnSpc>
                <a:spcPct val="90000"/>
              </a:lnSpc>
              <a:spcAft>
                <a:spcPts val="0"/>
              </a:spcAft>
              <a:buClr>
                <a:schemeClr val="tx1">
                  <a:shade val="95000"/>
                </a:schemeClr>
              </a:buClr>
              <a:buFont typeface="Wingdings 2"/>
              <a:buChar char=""/>
              <a:defRPr/>
            </a:pPr>
            <a:r>
              <a:rPr lang="en-US" sz="2400" dirty="0" smtClean="0">
                <a:solidFill>
                  <a:schemeClr val="bg1"/>
                </a:solidFill>
              </a:rPr>
              <a:t>An umbrella region spreads out atop the column.</a:t>
            </a:r>
          </a:p>
          <a:p>
            <a:pPr marL="548640" indent="-411480" eaLnBrk="1" fontAlgn="auto" hangingPunct="1">
              <a:lnSpc>
                <a:spcPct val="90000"/>
              </a:lnSpc>
              <a:spcAft>
                <a:spcPts val="0"/>
              </a:spcAft>
              <a:buClr>
                <a:schemeClr val="tx1">
                  <a:shade val="95000"/>
                </a:schemeClr>
              </a:buClr>
              <a:buFont typeface="Wingdings 2"/>
              <a:buChar char=""/>
              <a:defRPr/>
            </a:pPr>
            <a:r>
              <a:rPr lang="en-US" sz="2400" dirty="0" smtClean="0">
                <a:solidFill>
                  <a:schemeClr val="bg1"/>
                </a:solidFill>
              </a:rPr>
              <a:t>Convective columns do not extend above the middle stratosphere.</a:t>
            </a:r>
          </a:p>
        </p:txBody>
      </p:sp>
      <p:sp>
        <p:nvSpPr>
          <p:cNvPr id="8194" name="Date Placeholder 3"/>
          <p:cNvSpPr>
            <a:spLocks noGrp="1"/>
          </p:cNvSpPr>
          <p:nvPr>
            <p:ph type="dt" sz="quarter" idx="10"/>
          </p:nvPr>
        </p:nvSpPr>
        <p:spPr/>
        <p:txBody>
          <a:bodyPr/>
          <a:lstStyle/>
          <a:p>
            <a:pPr>
              <a:defRPr/>
            </a:pPr>
            <a:fld id="{E8C9653D-0D3E-41DC-8A9D-7EDE5009C2B2}" type="datetime1">
              <a:rPr lang="en-US"/>
              <a:pPr>
                <a:defRPr/>
              </a:pPr>
              <a:t>5/6/2009</a:t>
            </a:fld>
            <a:endParaRPr lang="en-US"/>
          </a:p>
        </p:txBody>
      </p:sp>
      <p:sp>
        <p:nvSpPr>
          <p:cNvPr id="8196" name="Slide Number Placeholder 5"/>
          <p:cNvSpPr>
            <a:spLocks noGrp="1"/>
          </p:cNvSpPr>
          <p:nvPr>
            <p:ph type="sldNum" sz="quarter" idx="12"/>
          </p:nvPr>
        </p:nvSpPr>
        <p:spPr/>
        <p:txBody>
          <a:bodyPr/>
          <a:lstStyle/>
          <a:p>
            <a:pPr>
              <a:defRPr/>
            </a:pPr>
            <a:fld id="{84BD2C75-A052-4036-8361-1FB5EFBAB3BE}" type="slidenum">
              <a:rPr lang="en-US"/>
              <a:pPr>
                <a:defRPr/>
              </a:pPr>
              <a:t>20</a:t>
            </a:fld>
            <a:endParaRPr 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alpha val="0"/>
          </a:schemeClr>
        </a:solidFill>
        <a:effectLst/>
      </p:bgPr>
    </p:bg>
    <p:spTree>
      <p:nvGrpSpPr>
        <p:cNvPr id="1" name=""/>
        <p:cNvGrpSpPr/>
        <p:nvPr/>
      </p:nvGrpSpPr>
      <p:grpSpPr>
        <a:xfrm>
          <a:off x="0" y="0"/>
          <a:ext cx="0" cy="0"/>
          <a:chOff x="0" y="0"/>
          <a:chExt cx="0" cy="0"/>
        </a:xfrm>
      </p:grpSpPr>
      <p:pic>
        <p:nvPicPr>
          <p:cNvPr id="217091" name="Picture 3" descr="vol4"/>
          <p:cNvPicPr>
            <a:picLocks noChangeAspect="1" noChangeArrowheads="1"/>
          </p:cNvPicPr>
          <p:nvPr/>
        </p:nvPicPr>
        <p:blipFill>
          <a:blip r:embed="rId3"/>
          <a:srcRect/>
          <a:stretch>
            <a:fillRect/>
          </a:stretch>
        </p:blipFill>
        <p:spPr bwMode="auto">
          <a:xfrm>
            <a:off x="381000" y="0"/>
            <a:ext cx="8229600" cy="6858000"/>
          </a:xfrm>
          <a:prstGeom prst="rect">
            <a:avLst/>
          </a:prstGeom>
          <a:noFill/>
        </p:spPr>
      </p:pic>
      <p:sp>
        <p:nvSpPr>
          <p:cNvPr id="217090" name="Rectangle 2"/>
          <p:cNvSpPr>
            <a:spLocks noGrp="1" noChangeArrowheads="1"/>
          </p:cNvSpPr>
          <p:nvPr>
            <p:ph type="title"/>
          </p:nvPr>
        </p:nvSpPr>
        <p:spPr>
          <a:xfrm>
            <a:off x="6477000" y="0"/>
            <a:ext cx="2667000" cy="533400"/>
          </a:xfrm>
        </p:spPr>
        <p:txBody>
          <a:bodyPr>
            <a:normAutofit/>
          </a:bodyPr>
          <a:lstStyle/>
          <a:p>
            <a:pPr algn="l"/>
            <a:r>
              <a:rPr lang="en-US" sz="1800" dirty="0" smtClean="0">
                <a:solidFill>
                  <a:schemeClr val="bg1"/>
                </a:solidFill>
                <a:effectLst/>
                <a:latin typeface="Arial" pitchFamily="34" charset="0"/>
                <a:cs typeface="Arial" pitchFamily="34" charset="0"/>
              </a:rPr>
              <a:t>Self </a:t>
            </a:r>
            <a:r>
              <a:rPr lang="en-US" sz="1800" dirty="0">
                <a:solidFill>
                  <a:schemeClr val="bg1"/>
                </a:solidFill>
                <a:effectLst/>
                <a:latin typeface="Arial" pitchFamily="34" charset="0"/>
                <a:cs typeface="Arial" pitchFamily="34" charset="0"/>
              </a:rPr>
              <a:t>and Walker, 1994</a:t>
            </a:r>
            <a:endParaRPr lang="en-US" sz="2400" dirty="0">
              <a:solidFill>
                <a:schemeClr val="bg1"/>
              </a:solidFill>
              <a:effectLst/>
              <a:latin typeface="Arial" pitchFamily="34" charset="0"/>
              <a:cs typeface="Arial"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838200"/>
            <a:ext cx="2438400" cy="4648200"/>
          </a:xfrm>
        </p:spPr>
        <p:txBody>
          <a:bodyPr>
            <a:normAutofit fontScale="90000"/>
          </a:bodyPr>
          <a:lstStyle/>
          <a:p>
            <a:pPr algn="l"/>
            <a:r>
              <a:rPr lang="en-US" sz="2000" b="1" dirty="0" smtClean="0">
                <a:solidFill>
                  <a:schemeClr val="tx1"/>
                </a:solidFill>
              </a:rPr>
              <a:t>Schematic diagram showing the distribution of hazards to aircraft around explosive eruption columns of three selected frequencies.  Upper diagram is sectional view; lower diagram is plan view.  Vertical and horizontal scales are equal.</a:t>
            </a:r>
            <a:br>
              <a:rPr lang="en-US" sz="2000" b="1" dirty="0" smtClean="0">
                <a:solidFill>
                  <a:schemeClr val="tx1"/>
                </a:solidFill>
              </a:rPr>
            </a:br>
            <a:r>
              <a:rPr lang="en-US" sz="1800" b="1" dirty="0" smtClean="0">
                <a:solidFill>
                  <a:schemeClr val="tx1"/>
                </a:solidFill>
              </a:rPr>
              <a:t>Self and Walker, 1994</a:t>
            </a:r>
            <a:endParaRPr lang="en-US" sz="2400" b="1" dirty="0" smtClean="0">
              <a:solidFill>
                <a:schemeClr val="tx1"/>
              </a:solidFill>
            </a:endParaRPr>
          </a:p>
        </p:txBody>
      </p:sp>
      <p:pic>
        <p:nvPicPr>
          <p:cNvPr id="14339" name="Picture 3" descr="vol4"/>
          <p:cNvPicPr>
            <a:picLocks noChangeAspect="1" noChangeArrowheads="1"/>
          </p:cNvPicPr>
          <p:nvPr/>
        </p:nvPicPr>
        <p:blipFill>
          <a:blip r:embed="rId3"/>
          <a:srcRect/>
          <a:stretch>
            <a:fillRect/>
          </a:stretch>
        </p:blipFill>
        <p:spPr bwMode="auto">
          <a:xfrm>
            <a:off x="2514600" y="0"/>
            <a:ext cx="6267450" cy="6858000"/>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5000" b="-5000"/>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DC003F83-96F3-48E4-8932-2E56CB12CD2C}" type="datetime1">
              <a:rPr lang="en-US" smtClean="0"/>
              <a:pPr>
                <a:defRPr/>
              </a:pPr>
              <a:t>5/6/2009</a:t>
            </a:fld>
            <a:endParaRPr lang="en-US"/>
          </a:p>
        </p:txBody>
      </p:sp>
      <p:sp>
        <p:nvSpPr>
          <p:cNvPr id="3" name="Slide Number Placeholder 2"/>
          <p:cNvSpPr>
            <a:spLocks noGrp="1"/>
          </p:cNvSpPr>
          <p:nvPr>
            <p:ph type="sldNum" sz="quarter" idx="12"/>
          </p:nvPr>
        </p:nvSpPr>
        <p:spPr/>
        <p:txBody>
          <a:bodyPr/>
          <a:lstStyle/>
          <a:p>
            <a:pPr>
              <a:defRPr/>
            </a:pPr>
            <a:fld id="{90943E48-14AA-4EDD-8445-AFD33F3F34A6}" type="slidenum">
              <a:rPr lang="en-US" smtClean="0"/>
              <a:pPr>
                <a:defRPr/>
              </a:pPr>
              <a:t>23</a:t>
            </a:fld>
            <a:endParaRPr 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2000" b="-12000"/>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fld id="{A815DA9C-0A41-4C4B-825B-CB5B9A0C5D1D}" type="datetime1">
              <a:rPr lang="en-US" smtClean="0"/>
              <a:pPr>
                <a:defRPr/>
              </a:pPr>
              <a:t>5/6/2009</a:t>
            </a:fld>
            <a:endParaRPr lang="en-US"/>
          </a:p>
        </p:txBody>
      </p:sp>
      <p:sp>
        <p:nvSpPr>
          <p:cNvPr id="5" name="Slide Number Placeholder 4"/>
          <p:cNvSpPr>
            <a:spLocks noGrp="1"/>
          </p:cNvSpPr>
          <p:nvPr>
            <p:ph type="sldNum" sz="quarter" idx="12"/>
          </p:nvPr>
        </p:nvSpPr>
        <p:spPr/>
        <p:txBody>
          <a:bodyPr/>
          <a:lstStyle/>
          <a:p>
            <a:pPr>
              <a:defRPr/>
            </a:pPr>
            <a:fld id="{5AF77F0C-84BC-4A81-A132-5C34E6BEF3EE}" type="slidenum">
              <a:rPr lang="en-US" smtClean="0"/>
              <a:pPr>
                <a:defRPr/>
              </a:pPr>
              <a:t>24</a:t>
            </a:fld>
            <a:endParaRPr lang="en-US"/>
          </a:p>
        </p:txBody>
      </p:sp>
      <p:sp>
        <p:nvSpPr>
          <p:cNvPr id="6" name="TextBox 5"/>
          <p:cNvSpPr txBox="1"/>
          <p:nvPr/>
        </p:nvSpPr>
        <p:spPr>
          <a:xfrm>
            <a:off x="990600" y="6611938"/>
            <a:ext cx="1460500" cy="246062"/>
          </a:xfrm>
          <a:prstGeom prst="rect">
            <a:avLst/>
          </a:prstGeom>
          <a:noFill/>
        </p:spPr>
        <p:txBody>
          <a:bodyPr wrap="none">
            <a:spAutoFit/>
          </a:bodyPr>
          <a:lstStyle/>
          <a:p>
            <a:pPr eaLnBrk="0" hangingPunct="0">
              <a:defRPr/>
            </a:pPr>
            <a:r>
              <a:rPr lang="en-US" sz="1000" dirty="0">
                <a:solidFill>
                  <a:schemeClr val="bg1">
                    <a:lumMod val="95000"/>
                    <a:lumOff val="5000"/>
                  </a:schemeClr>
                </a:solidFill>
                <a:latin typeface="Times" charset="0"/>
              </a:rPr>
              <a:t>Photo Courtesy NOAA</a:t>
            </a:r>
          </a:p>
        </p:txBody>
      </p:sp>
      <p:sp>
        <p:nvSpPr>
          <p:cNvPr id="7" name="TextBox 6"/>
          <p:cNvSpPr txBox="1"/>
          <p:nvPr/>
        </p:nvSpPr>
        <p:spPr>
          <a:xfrm>
            <a:off x="381000" y="228600"/>
            <a:ext cx="630301" cy="1015663"/>
          </a:xfrm>
          <a:prstGeom prst="rect">
            <a:avLst/>
          </a:prstGeom>
          <a:noFill/>
        </p:spPr>
        <p:txBody>
          <a:bodyPr wrap="none" rtlCol="0">
            <a:spAutoFit/>
          </a:bodyPr>
          <a:lstStyle/>
          <a:p>
            <a:r>
              <a:rPr lang="en-US" sz="6000" dirty="0" smtClean="0"/>
              <a:t>?</a:t>
            </a:r>
            <a:endParaRPr lang="en-US" sz="60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fld id="{A815DA9C-0A41-4C4B-825B-CB5B9A0C5D1D}" type="datetime1">
              <a:rPr lang="en-US" smtClean="0"/>
              <a:pPr>
                <a:defRPr/>
              </a:pPr>
              <a:t>5/6/2009</a:t>
            </a:fld>
            <a:endParaRPr lang="en-US"/>
          </a:p>
        </p:txBody>
      </p:sp>
      <p:sp>
        <p:nvSpPr>
          <p:cNvPr id="5" name="Slide Number Placeholder 4"/>
          <p:cNvSpPr>
            <a:spLocks noGrp="1"/>
          </p:cNvSpPr>
          <p:nvPr>
            <p:ph type="sldNum" sz="quarter" idx="12"/>
          </p:nvPr>
        </p:nvSpPr>
        <p:spPr/>
        <p:txBody>
          <a:bodyPr/>
          <a:lstStyle/>
          <a:p>
            <a:pPr>
              <a:defRPr/>
            </a:pPr>
            <a:fld id="{2C525A20-8D94-4A9B-AF3F-195387894A6D}" type="slidenum">
              <a:rPr lang="en-US" smtClean="0"/>
              <a:pPr>
                <a:defRPr/>
              </a:pPr>
              <a:t>25</a:t>
            </a:fld>
            <a:endParaRPr lang="en-US"/>
          </a:p>
        </p:txBody>
      </p:sp>
      <p:pic>
        <p:nvPicPr>
          <p:cNvPr id="6" name="Picture 5" descr="VesuviusB25JohnSnowden.jpeg"/>
          <p:cNvPicPr>
            <a:picLocks noChangeAspect="1"/>
          </p:cNvPicPr>
          <p:nvPr/>
        </p:nvPicPr>
        <p:blipFill>
          <a:blip r:embed="rId3"/>
          <a:stretch>
            <a:fillRect/>
          </a:stretch>
        </p:blipFill>
        <p:spPr>
          <a:xfrm>
            <a:off x="838200" y="457200"/>
            <a:ext cx="7391400" cy="5334000"/>
          </a:xfrm>
          <a:prstGeom prst="rect">
            <a:avLst/>
          </a:prstGeom>
          <a:ln w="228600" cap="sq" cmpd="thickThin">
            <a:solidFill>
              <a:srgbClr val="000000"/>
            </a:solidFill>
            <a:prstDash val="solid"/>
            <a:miter lim="800000"/>
          </a:ln>
          <a:effectLst>
            <a:innerShdw blurRad="76200">
              <a:srgbClr val="000000"/>
            </a:innerShdw>
          </a:effectLst>
        </p:spPr>
      </p:pic>
      <p:sp>
        <p:nvSpPr>
          <p:cNvPr id="18437" name="TextBox 6"/>
          <p:cNvSpPr txBox="1">
            <a:spLocks noChangeArrowheads="1"/>
          </p:cNvSpPr>
          <p:nvPr/>
        </p:nvSpPr>
        <p:spPr bwMode="auto">
          <a:xfrm>
            <a:off x="6096000" y="6019800"/>
            <a:ext cx="2378075" cy="246063"/>
          </a:xfrm>
          <a:prstGeom prst="rect">
            <a:avLst/>
          </a:prstGeom>
          <a:noFill/>
          <a:ln w="9525">
            <a:noFill/>
            <a:miter lim="800000"/>
            <a:headEnd/>
            <a:tailEnd/>
          </a:ln>
        </p:spPr>
        <p:txBody>
          <a:bodyPr wrap="none">
            <a:spAutoFit/>
          </a:bodyPr>
          <a:lstStyle/>
          <a:p>
            <a:pPr eaLnBrk="0" hangingPunct="0"/>
            <a:r>
              <a:rPr lang="en-US" sz="1000"/>
              <a:t>Photo by:  John Snowden, March 1944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0" r="-10000"/>
          </a:stretch>
        </a:blipFill>
        <a:effectLst/>
      </p:bgPr>
    </p:bg>
    <p:spTree>
      <p:nvGrpSpPr>
        <p:cNvPr id="1" name=""/>
        <p:cNvGrpSpPr/>
        <p:nvPr/>
      </p:nvGrpSpPr>
      <p:grpSpPr>
        <a:xfrm>
          <a:off x="0" y="0"/>
          <a:ext cx="0" cy="0"/>
          <a:chOff x="0" y="0"/>
          <a:chExt cx="0" cy="0"/>
        </a:xfrm>
      </p:grpSpPr>
      <p:sp>
        <p:nvSpPr>
          <p:cNvPr id="7173" name="Rectangle 2"/>
          <p:cNvSpPr>
            <a:spLocks noGrp="1" noChangeArrowheads="1"/>
          </p:cNvSpPr>
          <p:nvPr>
            <p:ph type="title"/>
          </p:nvPr>
        </p:nvSpPr>
        <p:spPr/>
        <p:txBody>
          <a:bodyPr>
            <a:normAutofit fontScale="90000"/>
          </a:bodyPr>
          <a:lstStyle/>
          <a:p>
            <a:pPr eaLnBrk="1" fontAlgn="auto" hangingPunct="1">
              <a:spcAft>
                <a:spcPts val="0"/>
              </a:spcAft>
              <a:defRPr/>
            </a:pPr>
            <a:r>
              <a:rPr lang="en-US" sz="3600" dirty="0" smtClean="0">
                <a:solidFill>
                  <a:schemeClr val="bg1"/>
                </a:solidFill>
              </a:rPr>
              <a:t>Ash Recognition and Transport/Dispersal Problems</a:t>
            </a:r>
            <a:endParaRPr lang="en-US" dirty="0" smtClean="0">
              <a:solidFill>
                <a:schemeClr val="bg1"/>
              </a:solidFill>
            </a:endParaRPr>
          </a:p>
        </p:txBody>
      </p:sp>
      <p:sp>
        <p:nvSpPr>
          <p:cNvPr id="7170" name="Date Placeholder 3"/>
          <p:cNvSpPr>
            <a:spLocks noGrp="1"/>
          </p:cNvSpPr>
          <p:nvPr>
            <p:ph type="dt" sz="half" idx="10"/>
          </p:nvPr>
        </p:nvSpPr>
        <p:spPr/>
        <p:txBody>
          <a:bodyPr/>
          <a:lstStyle/>
          <a:p>
            <a:pPr>
              <a:defRPr/>
            </a:pPr>
            <a:fld id="{0624A230-B02C-434D-AF42-2C0DEB246EBA}" type="datetime1">
              <a:rPr lang="en-US"/>
              <a:pPr>
                <a:defRPr/>
              </a:pPr>
              <a:t>5/6/2009</a:t>
            </a:fld>
            <a:endParaRPr lang="en-US"/>
          </a:p>
        </p:txBody>
      </p:sp>
      <p:sp>
        <p:nvSpPr>
          <p:cNvPr id="7172" name="Slide Number Placeholder 5"/>
          <p:cNvSpPr>
            <a:spLocks noGrp="1"/>
          </p:cNvSpPr>
          <p:nvPr>
            <p:ph type="sldNum" sz="quarter" idx="12"/>
          </p:nvPr>
        </p:nvSpPr>
        <p:spPr/>
        <p:txBody>
          <a:bodyPr/>
          <a:lstStyle/>
          <a:p>
            <a:pPr>
              <a:defRPr/>
            </a:pPr>
            <a:fld id="{606B7751-CC36-46E2-9E21-3C60F328E825}" type="slidenum">
              <a:rPr lang="en-US"/>
              <a:pPr>
                <a:defRPr/>
              </a:pPr>
              <a:t>26</a:t>
            </a:fld>
            <a:endParaRPr lang="en-US"/>
          </a:p>
        </p:txBody>
      </p:sp>
      <p:sp>
        <p:nvSpPr>
          <p:cNvPr id="19462" name="TextBox 5"/>
          <p:cNvSpPr txBox="1">
            <a:spLocks noChangeArrowheads="1"/>
          </p:cNvSpPr>
          <p:nvPr/>
        </p:nvSpPr>
        <p:spPr bwMode="auto">
          <a:xfrm>
            <a:off x="533400" y="6248400"/>
            <a:ext cx="3300413" cy="246063"/>
          </a:xfrm>
          <a:prstGeom prst="rect">
            <a:avLst/>
          </a:prstGeom>
          <a:noFill/>
          <a:ln w="9525">
            <a:noFill/>
            <a:miter lim="800000"/>
            <a:headEnd/>
            <a:tailEnd/>
          </a:ln>
        </p:spPr>
        <p:txBody>
          <a:bodyPr wrap="none">
            <a:spAutoFit/>
          </a:bodyPr>
          <a:lstStyle/>
          <a:p>
            <a:pPr eaLnBrk="0" hangingPunct="0"/>
            <a:r>
              <a:rPr lang="en-US" sz="1000">
                <a:solidFill>
                  <a:schemeClr val="bg1"/>
                </a:solidFill>
              </a:rPr>
              <a:t>Photo: Chris Newhall, USGS, Mt. Pinatubo, 11/27/1991</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2"/>
          <p:cNvSpPr>
            <a:spLocks noGrp="1" noChangeArrowheads="1"/>
          </p:cNvSpPr>
          <p:nvPr>
            <p:ph type="title"/>
          </p:nvPr>
        </p:nvSpPr>
        <p:spPr>
          <a:xfrm>
            <a:off x="228600" y="6019800"/>
            <a:ext cx="8915400" cy="457200"/>
          </a:xfrm>
        </p:spPr>
        <p:txBody>
          <a:bodyPr>
            <a:normAutofit fontScale="90000"/>
          </a:bodyPr>
          <a:lstStyle/>
          <a:p>
            <a:pPr algn="l"/>
            <a:r>
              <a:rPr lang="en-US" sz="2200" b="1" dirty="0" smtClean="0"/>
              <a:t>Active global </a:t>
            </a:r>
            <a:r>
              <a:rPr lang="en-US" sz="2200" b="1" dirty="0"/>
              <a:t>volcano distribution. </a:t>
            </a:r>
            <a:r>
              <a:rPr lang="en-US" sz="2200" b="1" dirty="0" smtClean="0"/>
              <a:t>                              </a:t>
            </a:r>
            <a:r>
              <a:rPr lang="en-US" sz="1800" b="1" dirty="0" smtClean="0"/>
              <a:t>Map : </a:t>
            </a:r>
            <a:r>
              <a:rPr lang="en-US" sz="1800" b="1" dirty="0" err="1" smtClean="0"/>
              <a:t>Topinka</a:t>
            </a:r>
            <a:r>
              <a:rPr lang="en-US" sz="1800" b="1" dirty="0" smtClean="0"/>
              <a:t>, USGS 1997</a:t>
            </a:r>
            <a:endParaRPr lang="en-US" sz="1800" dirty="0"/>
          </a:p>
        </p:txBody>
      </p:sp>
      <p:pic>
        <p:nvPicPr>
          <p:cNvPr id="6" name="Content Placeholder 5" descr="map_volcanoes.gif"/>
          <p:cNvPicPr>
            <a:picLocks noGrp="1" noChangeAspect="1"/>
          </p:cNvPicPr>
          <p:nvPr>
            <p:ph idx="1"/>
          </p:nvPr>
        </p:nvPicPr>
        <p:blipFill>
          <a:blip r:embed="rId3"/>
          <a:stretch>
            <a:fillRect/>
          </a:stretch>
        </p:blipFill>
        <p:spPr>
          <a:xfrm>
            <a:off x="228600" y="762000"/>
            <a:ext cx="8686800" cy="5181600"/>
          </a:xfrm>
        </p:spPr>
      </p:pic>
      <p:sp>
        <p:nvSpPr>
          <p:cNvPr id="211972" name="Rectangle 4"/>
          <p:cNvSpPr>
            <a:spLocks noChangeArrowheads="1"/>
          </p:cNvSpPr>
          <p:nvPr/>
        </p:nvSpPr>
        <p:spPr bwMode="auto">
          <a:xfrm>
            <a:off x="152400" y="152400"/>
            <a:ext cx="5029200" cy="457200"/>
          </a:xfrm>
          <a:prstGeom prst="rect">
            <a:avLst/>
          </a:prstGeom>
          <a:noFill/>
          <a:ln w="9525">
            <a:noFill/>
            <a:miter lim="800000"/>
            <a:headEnd/>
            <a:tailEnd/>
          </a:ln>
          <a:effectLst/>
        </p:spPr>
        <p:txBody>
          <a:bodyPr wrap="square">
            <a:spAutoFit/>
          </a:bodyPr>
          <a:lstStyle/>
          <a:p>
            <a:r>
              <a:rPr lang="en-US" b="1">
                <a:solidFill>
                  <a:srgbClr val="0000FF"/>
                </a:solidFill>
              </a:rPr>
              <a:t>WHERE ARE THE VOLCANOES?</a:t>
            </a:r>
            <a:endParaRPr lang="en-US">
              <a:solidFill>
                <a:srgbClr val="0000FF"/>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fld id="{A815DA9C-0A41-4C4B-825B-CB5B9A0C5D1D}" type="datetime1">
              <a:rPr lang="en-US" smtClean="0"/>
              <a:pPr>
                <a:defRPr/>
              </a:pPr>
              <a:t>5/6/2009</a:t>
            </a:fld>
            <a:endParaRPr lang="en-US"/>
          </a:p>
        </p:txBody>
      </p:sp>
      <p:sp>
        <p:nvSpPr>
          <p:cNvPr id="5" name="Slide Number Placeholder 4"/>
          <p:cNvSpPr>
            <a:spLocks noGrp="1"/>
          </p:cNvSpPr>
          <p:nvPr>
            <p:ph type="sldNum" sz="quarter" idx="12"/>
          </p:nvPr>
        </p:nvSpPr>
        <p:spPr/>
        <p:txBody>
          <a:bodyPr/>
          <a:lstStyle/>
          <a:p>
            <a:pPr>
              <a:defRPr/>
            </a:pPr>
            <a:fld id="{9CD19E37-3E25-4BDE-8A8F-7D98A8257255}" type="slidenum">
              <a:rPr lang="en-US" smtClean="0"/>
              <a:pPr>
                <a:defRPr/>
              </a:pPr>
              <a:t>28</a:t>
            </a:fld>
            <a:endParaRPr lang="en-US"/>
          </a:p>
        </p:txBody>
      </p:sp>
      <p:pic>
        <p:nvPicPr>
          <p:cNvPr id="21508" name="Picture 5" descr="NPAC Volcanoes edited final.JPG"/>
          <p:cNvPicPr>
            <a:picLocks noChangeAspect="1"/>
          </p:cNvPicPr>
          <p:nvPr/>
        </p:nvPicPr>
        <p:blipFill>
          <a:blip r:embed="rId3"/>
          <a:srcRect/>
          <a:stretch>
            <a:fillRect/>
          </a:stretch>
        </p:blipFill>
        <p:spPr bwMode="auto">
          <a:xfrm>
            <a:off x="381000" y="457200"/>
            <a:ext cx="8382000" cy="5867400"/>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52400"/>
            <a:ext cx="8229600" cy="990600"/>
          </a:xfrm>
        </p:spPr>
        <p:txBody>
          <a:bodyPr>
            <a:noAutofit/>
          </a:bodyPr>
          <a:lstStyle/>
          <a:p>
            <a:pPr eaLnBrk="1" hangingPunct="1">
              <a:defRPr/>
            </a:pPr>
            <a:r>
              <a:rPr lang="en-US" sz="2800" dirty="0" smtClean="0">
                <a:solidFill>
                  <a:srgbClr val="C00000"/>
                </a:solidFill>
              </a:rPr>
              <a:t>Common Routes of some of the nearly 100,000 flights per year over the NPAC</a:t>
            </a:r>
            <a:r>
              <a:rPr lang="en-US" sz="2800" dirty="0" smtClean="0"/>
              <a:t/>
            </a:r>
            <a:br>
              <a:rPr lang="en-US" sz="2800" dirty="0" smtClean="0"/>
            </a:br>
            <a:endParaRPr lang="en-US" sz="2800" dirty="0"/>
          </a:p>
        </p:txBody>
      </p:sp>
      <p:pic>
        <p:nvPicPr>
          <p:cNvPr id="22531" name="Content Placeholder 5" descr="NPAC Volcanoes Air Routes.JPG"/>
          <p:cNvPicPr>
            <a:picLocks noGrp="1" noChangeAspect="1"/>
          </p:cNvPicPr>
          <p:nvPr>
            <p:ph idx="1"/>
          </p:nvPr>
        </p:nvPicPr>
        <p:blipFill>
          <a:blip r:embed="rId3"/>
          <a:srcRect/>
          <a:stretch>
            <a:fillRect/>
          </a:stretch>
        </p:blipFill>
        <p:spPr>
          <a:xfrm>
            <a:off x="381000" y="990600"/>
            <a:ext cx="8458200" cy="5410200"/>
          </a:xfrm>
        </p:spPr>
      </p:pic>
      <p:sp>
        <p:nvSpPr>
          <p:cNvPr id="2" name="Date Placeholder 1"/>
          <p:cNvSpPr>
            <a:spLocks noGrp="1"/>
          </p:cNvSpPr>
          <p:nvPr>
            <p:ph type="dt" sz="quarter" idx="10"/>
          </p:nvPr>
        </p:nvSpPr>
        <p:spPr/>
        <p:txBody>
          <a:bodyPr/>
          <a:lstStyle/>
          <a:p>
            <a:pPr>
              <a:defRPr/>
            </a:pPr>
            <a:fld id="{DC3481D8-DA93-4167-A0E0-EF0008337593}" type="datetime1">
              <a:rPr lang="en-US" smtClean="0"/>
              <a:pPr>
                <a:defRPr/>
              </a:pPr>
              <a:t>5/6/2009</a:t>
            </a:fld>
            <a:endParaRPr lang="en-US"/>
          </a:p>
        </p:txBody>
      </p:sp>
      <p:sp>
        <p:nvSpPr>
          <p:cNvPr id="3" name="Slide Number Placeholder 2"/>
          <p:cNvSpPr>
            <a:spLocks noGrp="1"/>
          </p:cNvSpPr>
          <p:nvPr>
            <p:ph type="sldNum" sz="quarter" idx="12"/>
          </p:nvPr>
        </p:nvSpPr>
        <p:spPr/>
        <p:txBody>
          <a:bodyPr/>
          <a:lstStyle/>
          <a:p>
            <a:pPr>
              <a:defRPr/>
            </a:pPr>
            <a:fld id="{75BD8F09-D2D9-4459-96F1-91AC7B4BCE5D}" type="slidenum">
              <a:rPr lang="en-US" smtClean="0"/>
              <a:pPr>
                <a:defRPr/>
              </a:pPr>
              <a:t>29</a:t>
            </a:fld>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lstStyle/>
          <a:p>
            <a:r>
              <a:rPr lang="en-US" dirty="0" smtClean="0"/>
              <a:t>OUTLINE</a:t>
            </a:r>
            <a:endParaRPr lang="en-US" dirty="0"/>
          </a:p>
        </p:txBody>
      </p:sp>
      <p:sp>
        <p:nvSpPr>
          <p:cNvPr id="3" name="Content Placeholder 2"/>
          <p:cNvSpPr>
            <a:spLocks noGrp="1"/>
          </p:cNvSpPr>
          <p:nvPr>
            <p:ph idx="1"/>
          </p:nvPr>
        </p:nvSpPr>
        <p:spPr>
          <a:xfrm>
            <a:off x="457200" y="762000"/>
            <a:ext cx="8229600" cy="5943600"/>
          </a:xfrm>
        </p:spPr>
        <p:txBody>
          <a:bodyPr/>
          <a:lstStyle/>
          <a:p>
            <a:r>
              <a:rPr lang="en-US" dirty="0" smtClean="0">
                <a:solidFill>
                  <a:schemeClr val="bg1"/>
                </a:solidFill>
              </a:rPr>
              <a:t>Volcanic Activity:  effusive  vs. explosive</a:t>
            </a:r>
          </a:p>
          <a:p>
            <a:r>
              <a:rPr lang="en-US" dirty="0" smtClean="0">
                <a:solidFill>
                  <a:schemeClr val="bg1"/>
                </a:solidFill>
              </a:rPr>
              <a:t>Why there is concern: Hazards on the ground and in the air.</a:t>
            </a:r>
          </a:p>
          <a:p>
            <a:pPr lvl="1"/>
            <a:r>
              <a:rPr lang="en-US" dirty="0" smtClean="0">
                <a:solidFill>
                  <a:schemeClr val="bg1"/>
                </a:solidFill>
              </a:rPr>
              <a:t>Health hazards </a:t>
            </a:r>
          </a:p>
          <a:p>
            <a:pPr lvl="1"/>
            <a:r>
              <a:rPr lang="en-US" dirty="0" smtClean="0">
                <a:solidFill>
                  <a:schemeClr val="bg1"/>
                </a:solidFill>
              </a:rPr>
              <a:t>Aviation hazards/issues</a:t>
            </a:r>
          </a:p>
          <a:p>
            <a:pPr lvl="2"/>
            <a:r>
              <a:rPr lang="en-US" dirty="0" smtClean="0">
                <a:solidFill>
                  <a:schemeClr val="bg1"/>
                </a:solidFill>
              </a:rPr>
              <a:t>Damage to engines, external parts of aircraft, instrumentation</a:t>
            </a:r>
          </a:p>
          <a:p>
            <a:pPr lvl="2"/>
            <a:r>
              <a:rPr lang="en-US" dirty="0" smtClean="0">
                <a:solidFill>
                  <a:schemeClr val="bg1"/>
                </a:solidFill>
              </a:rPr>
              <a:t>Health hazards</a:t>
            </a:r>
          </a:p>
          <a:p>
            <a:pPr lvl="2"/>
            <a:r>
              <a:rPr lang="en-US" dirty="0" smtClean="0">
                <a:solidFill>
                  <a:schemeClr val="bg1"/>
                </a:solidFill>
              </a:rPr>
              <a:t>Lightning and turbulence too</a:t>
            </a:r>
          </a:p>
          <a:p>
            <a:r>
              <a:rPr lang="en-US" dirty="0" smtClean="0">
                <a:solidFill>
                  <a:schemeClr val="bg1"/>
                </a:solidFill>
              </a:rPr>
              <a:t>Ash/aerosol detection </a:t>
            </a:r>
          </a:p>
          <a:p>
            <a:pPr lvl="1"/>
            <a:r>
              <a:rPr lang="en-US" dirty="0" smtClean="0">
                <a:solidFill>
                  <a:schemeClr val="bg1"/>
                </a:solidFill>
              </a:rPr>
              <a:t>Satellite, radar, and other information</a:t>
            </a:r>
          </a:p>
          <a:p>
            <a:r>
              <a:rPr lang="en-US" dirty="0" smtClean="0">
                <a:solidFill>
                  <a:schemeClr val="bg1"/>
                </a:solidFill>
              </a:rPr>
              <a:t>“Forecasting” plume dispersion</a:t>
            </a:r>
          </a:p>
          <a:p>
            <a:pPr lvl="1">
              <a:buNone/>
            </a:pPr>
            <a:endParaRPr lang="en-US" dirty="0" smtClean="0"/>
          </a:p>
          <a:p>
            <a:pPr>
              <a:buNone/>
            </a:pPr>
            <a:endParaRPr lang="en-US" dirty="0"/>
          </a:p>
        </p:txBody>
      </p:sp>
      <p:sp>
        <p:nvSpPr>
          <p:cNvPr id="4" name="Date Placeholder 3"/>
          <p:cNvSpPr>
            <a:spLocks noGrp="1"/>
          </p:cNvSpPr>
          <p:nvPr>
            <p:ph type="dt" sz="half" idx="10"/>
          </p:nvPr>
        </p:nvSpPr>
        <p:spPr/>
        <p:txBody>
          <a:bodyPr/>
          <a:lstStyle/>
          <a:p>
            <a:pPr>
              <a:defRPr/>
            </a:pPr>
            <a:fld id="{E030A1BD-FF3A-422A-8107-59650E87B70A}" type="datetime1">
              <a:rPr lang="en-US" smtClean="0"/>
              <a:pPr>
                <a:defRPr/>
              </a:pPr>
              <a:t>5/6/2009</a:t>
            </a:fld>
            <a:endParaRPr lang="en-US"/>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pPr>
                <a:defRPr/>
              </a:pPr>
              <a:t>3</a:t>
            </a:fld>
            <a:endParaRPr 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chemeClr val="bg1"/>
                </a:solidFill>
              </a:rPr>
              <a:t>Volcanic Hazards to Airports</a:t>
            </a:r>
            <a:endParaRPr lang="en-US" dirty="0">
              <a:solidFill>
                <a:schemeClr val="bg1"/>
              </a:solidFill>
            </a:endParaRPr>
          </a:p>
        </p:txBody>
      </p:sp>
      <p:sp>
        <p:nvSpPr>
          <p:cNvPr id="4" name="Date Placeholder 3"/>
          <p:cNvSpPr>
            <a:spLocks noGrp="1"/>
          </p:cNvSpPr>
          <p:nvPr>
            <p:ph type="dt" sz="half" idx="10"/>
          </p:nvPr>
        </p:nvSpPr>
        <p:spPr/>
        <p:txBody>
          <a:bodyPr/>
          <a:lstStyle/>
          <a:p>
            <a:pPr>
              <a:defRPr/>
            </a:pPr>
            <a:fld id="{A815DA9C-0A41-4C4B-825B-CB5B9A0C5D1D}" type="datetime1">
              <a:rPr lang="en-US" smtClean="0"/>
              <a:pPr>
                <a:defRPr/>
              </a:pPr>
              <a:t>5/6/2009</a:t>
            </a:fld>
            <a:endParaRPr lang="en-US"/>
          </a:p>
        </p:txBody>
      </p:sp>
      <p:sp>
        <p:nvSpPr>
          <p:cNvPr id="5" name="Slide Number Placeholder 4"/>
          <p:cNvSpPr>
            <a:spLocks noGrp="1"/>
          </p:cNvSpPr>
          <p:nvPr>
            <p:ph type="sldNum" sz="quarter" idx="12"/>
          </p:nvPr>
        </p:nvSpPr>
        <p:spPr/>
        <p:txBody>
          <a:bodyPr/>
          <a:lstStyle/>
          <a:p>
            <a:pPr>
              <a:defRPr/>
            </a:pPr>
            <a:fld id="{EE6BDD1B-4DE3-4340-AFEB-F41494356C85}" type="slidenum">
              <a:rPr lang="en-US" smtClean="0"/>
              <a:pPr>
                <a:defRPr/>
              </a:pPr>
              <a:t>30</a:t>
            </a:fld>
            <a:endParaRPr lang="en-US"/>
          </a:p>
        </p:txBody>
      </p:sp>
      <p:sp>
        <p:nvSpPr>
          <p:cNvPr id="23558" name="TextBox 5"/>
          <p:cNvSpPr txBox="1">
            <a:spLocks noChangeArrowheads="1"/>
          </p:cNvSpPr>
          <p:nvPr/>
        </p:nvSpPr>
        <p:spPr bwMode="auto">
          <a:xfrm>
            <a:off x="7264400" y="6688138"/>
            <a:ext cx="1879600" cy="246062"/>
          </a:xfrm>
          <a:prstGeom prst="rect">
            <a:avLst/>
          </a:prstGeom>
          <a:noFill/>
          <a:ln w="9525">
            <a:noFill/>
            <a:miter lim="800000"/>
            <a:headEnd/>
            <a:tailEnd/>
          </a:ln>
        </p:spPr>
        <p:txBody>
          <a:bodyPr wrap="none">
            <a:spAutoFit/>
          </a:bodyPr>
          <a:lstStyle/>
          <a:p>
            <a:pPr eaLnBrk="0" hangingPunct="0"/>
            <a:r>
              <a:rPr lang="en-US" sz="1000">
                <a:solidFill>
                  <a:schemeClr val="bg1"/>
                </a:solidFill>
              </a:rPr>
              <a:t>Photo: R.L. Rieger, U.S. Navy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effectLst>
                  <a:outerShdw blurRad="38100" dist="38100" dir="2700000" algn="tl">
                    <a:srgbClr val="000000">
                      <a:alpha val="43137"/>
                    </a:srgbClr>
                  </a:outerShdw>
                </a:effectLst>
              </a:rPr>
              <a:t>Reducing Impact to Airport and Aircraft Operations</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600200"/>
            <a:ext cx="8229600" cy="4953000"/>
          </a:xfrm>
        </p:spPr>
        <p:txBody>
          <a:bodyPr/>
          <a:lstStyle/>
          <a:p>
            <a:pPr>
              <a:buNone/>
            </a:pPr>
            <a:r>
              <a:rPr lang="en-US" sz="2400" b="1" dirty="0" smtClean="0">
                <a:solidFill>
                  <a:schemeClr val="bg1"/>
                </a:solidFill>
              </a:rPr>
              <a:t>Volcano Observatories – pre-eruption, eruption and post eruption monitoring</a:t>
            </a:r>
          </a:p>
          <a:p>
            <a:r>
              <a:rPr lang="en-US" sz="2400" b="1" dirty="0" smtClean="0">
                <a:solidFill>
                  <a:schemeClr val="bg1"/>
                </a:solidFill>
              </a:rPr>
              <a:t>Geodesy – measurement of ground deformation</a:t>
            </a:r>
          </a:p>
          <a:p>
            <a:r>
              <a:rPr lang="en-US" sz="2400" b="1" dirty="0" smtClean="0">
                <a:solidFill>
                  <a:schemeClr val="bg1"/>
                </a:solidFill>
              </a:rPr>
              <a:t>Seismology – detection of ground motion</a:t>
            </a:r>
          </a:p>
          <a:p>
            <a:r>
              <a:rPr lang="en-US" sz="2400" b="1" dirty="0" smtClean="0">
                <a:solidFill>
                  <a:schemeClr val="bg1"/>
                </a:solidFill>
              </a:rPr>
              <a:t>Geochemical – changes in gas chemistry and flux</a:t>
            </a:r>
          </a:p>
          <a:p>
            <a:r>
              <a:rPr lang="en-US" sz="2400" b="1" dirty="0" smtClean="0">
                <a:solidFill>
                  <a:schemeClr val="bg1"/>
                </a:solidFill>
              </a:rPr>
              <a:t>Other methods: Acoustic, Gravimetric, Thermal, Electromagnetic, Visual</a:t>
            </a:r>
            <a:endParaRPr lang="en-US" sz="2400" b="1" dirty="0" smtClean="0"/>
          </a:p>
          <a:p>
            <a:pPr>
              <a:buNone/>
            </a:pPr>
            <a:endParaRPr lang="en-US" sz="2400" b="1" dirty="0" smtClean="0">
              <a:solidFill>
                <a:schemeClr val="bg1"/>
              </a:solidFill>
            </a:endParaRPr>
          </a:p>
          <a:p>
            <a:pPr>
              <a:buNone/>
            </a:pPr>
            <a:r>
              <a:rPr lang="en-US" sz="2400" b="1" dirty="0" smtClean="0">
                <a:solidFill>
                  <a:schemeClr val="bg1"/>
                </a:solidFill>
              </a:rPr>
              <a:t>VAAC – Volcanic Ash Advisory Centers</a:t>
            </a:r>
            <a:endParaRPr lang="en-US" sz="2400" b="1" dirty="0"/>
          </a:p>
        </p:txBody>
      </p:sp>
      <p:sp>
        <p:nvSpPr>
          <p:cNvPr id="4" name="Date Placeholder 3"/>
          <p:cNvSpPr>
            <a:spLocks noGrp="1"/>
          </p:cNvSpPr>
          <p:nvPr>
            <p:ph type="dt" sz="half" idx="10"/>
          </p:nvPr>
        </p:nvSpPr>
        <p:spPr/>
        <p:txBody>
          <a:bodyPr/>
          <a:lstStyle/>
          <a:p>
            <a:pPr>
              <a:defRPr/>
            </a:pPr>
            <a:fld id="{E030A1BD-FF3A-422A-8107-59650E87B70A}" type="datetime1">
              <a:rPr lang="en-US" smtClean="0"/>
              <a:pPr>
                <a:defRPr/>
              </a:pPr>
              <a:t>5/6/2009</a:t>
            </a:fld>
            <a:endParaRPr lang="en-US"/>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pPr>
                <a:defRPr/>
              </a:pPr>
              <a:t>31</a:t>
            </a:fld>
            <a:endParaRPr 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hangingPunct="1">
              <a:defRPr/>
            </a:pPr>
            <a:r>
              <a:rPr lang="en-US" dirty="0" smtClean="0">
                <a:effectLst>
                  <a:outerShdw blurRad="38100" dist="38100" dir="2700000" algn="tl">
                    <a:srgbClr val="000000">
                      <a:alpha val="43137"/>
                    </a:srgbClr>
                  </a:outerShdw>
                </a:effectLst>
              </a:rPr>
              <a:t>Reducing Impact to Airport and Aircraft Operations</a:t>
            </a:r>
            <a:endParaRPr lang="en-US" dirty="0">
              <a:effectLst>
                <a:outerShdw blurRad="38100" dist="38100" dir="2700000" algn="tl">
                  <a:srgbClr val="000000">
                    <a:alpha val="43137"/>
                  </a:srgbClr>
                </a:outerShdw>
              </a:effectLst>
            </a:endParaRPr>
          </a:p>
        </p:txBody>
      </p:sp>
      <p:sp>
        <p:nvSpPr>
          <p:cNvPr id="24579" name="Content Placeholder 2"/>
          <p:cNvSpPr>
            <a:spLocks noGrp="1"/>
          </p:cNvSpPr>
          <p:nvPr>
            <p:ph idx="1"/>
          </p:nvPr>
        </p:nvSpPr>
        <p:spPr/>
        <p:txBody>
          <a:bodyPr/>
          <a:lstStyle/>
          <a:p>
            <a:pPr eaLnBrk="1" hangingPunct="1"/>
            <a:r>
              <a:rPr lang="en-US" smtClean="0">
                <a:solidFill>
                  <a:schemeClr val="bg1"/>
                </a:solidFill>
              </a:rPr>
              <a:t>(Fore)warning of imminent volcanic eruptions and hazards can reduce operational disruptions at airports. Methods include:</a:t>
            </a:r>
          </a:p>
          <a:p>
            <a:pPr eaLnBrk="1" hangingPunct="1"/>
            <a:r>
              <a:rPr lang="en-US" smtClean="0">
                <a:solidFill>
                  <a:schemeClr val="bg1"/>
                </a:solidFill>
              </a:rPr>
              <a:t>Better real-time detection of explosive volcanic activity. </a:t>
            </a:r>
          </a:p>
          <a:p>
            <a:pPr eaLnBrk="1" hangingPunct="1"/>
            <a:r>
              <a:rPr lang="en-US" smtClean="0">
                <a:solidFill>
                  <a:schemeClr val="bg1"/>
                </a:solidFill>
              </a:rPr>
              <a:t>Forecasts modeling of ash-plume paths (PUFF and/or HYSPLIT).</a:t>
            </a:r>
          </a:p>
          <a:p>
            <a:pPr eaLnBrk="1" hangingPunct="1"/>
            <a:r>
              <a:rPr lang="en-US" smtClean="0">
                <a:solidFill>
                  <a:schemeClr val="bg1"/>
                </a:solidFill>
              </a:rPr>
              <a:t>Detection of ash plumes using ground-based Doppler RADAR.</a:t>
            </a:r>
          </a:p>
          <a:p>
            <a:pPr eaLnBrk="1" hangingPunct="1"/>
            <a:endParaRPr lang="en-US"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5/6/2009</a:t>
            </a:fld>
            <a:endParaRPr lang="en-US"/>
          </a:p>
        </p:txBody>
      </p:sp>
      <p:sp>
        <p:nvSpPr>
          <p:cNvPr id="5" name="Slide Number Placeholder 4"/>
          <p:cNvSpPr>
            <a:spLocks noGrp="1"/>
          </p:cNvSpPr>
          <p:nvPr>
            <p:ph type="sldNum" sz="quarter" idx="12"/>
          </p:nvPr>
        </p:nvSpPr>
        <p:spPr/>
        <p:txBody>
          <a:bodyPr/>
          <a:lstStyle/>
          <a:p>
            <a:pPr>
              <a:defRPr/>
            </a:pPr>
            <a:fld id="{936F7E5B-5DEA-40A6-9AD0-311057F0A707}" type="slidenum">
              <a:rPr lang="en-US" smtClean="0"/>
              <a:pPr>
                <a:defRPr/>
              </a:pPr>
              <a:t>32</a:t>
            </a:fld>
            <a:endParaRPr 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2438400"/>
            <a:ext cx="6553200" cy="1143000"/>
          </a:xfrm>
        </p:spPr>
        <p:txBody>
          <a:bodyPr>
            <a:normAutofit/>
          </a:bodyPr>
          <a:lstStyle/>
          <a:p>
            <a:pPr algn="l"/>
            <a:r>
              <a:rPr lang="en-US" sz="3600" dirty="0" smtClean="0">
                <a:solidFill>
                  <a:srgbClr val="990000"/>
                </a:solidFill>
              </a:rPr>
              <a:t>US Volcano Observatories</a:t>
            </a:r>
            <a:endParaRPr lang="en-US" sz="3600" dirty="0">
              <a:solidFill>
                <a:srgbClr val="990000"/>
              </a:solidFill>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pPr>
                <a:defRPr/>
              </a:pPr>
              <a:t>5/6/2009</a:t>
            </a:fld>
            <a:endParaRPr lang="en-US"/>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pPr>
                <a:defRPr/>
              </a:pPr>
              <a:t>33</a:t>
            </a:fld>
            <a:endParaRPr 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pPr eaLnBrk="1" hangingPunct="1">
              <a:defRPr/>
            </a:pPr>
            <a:r>
              <a:rPr lang="en-US" dirty="0" smtClean="0">
                <a:solidFill>
                  <a:srgbClr val="C00000"/>
                </a:solidFill>
              </a:rPr>
              <a:t>VAACs of the World</a:t>
            </a:r>
            <a:endParaRPr lang="en-US"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5/6/2009</a:t>
            </a:fld>
            <a:endParaRPr lang="en-US"/>
          </a:p>
        </p:txBody>
      </p:sp>
      <p:sp>
        <p:nvSpPr>
          <p:cNvPr id="5" name="Slide Number Placeholder 4"/>
          <p:cNvSpPr>
            <a:spLocks noGrp="1"/>
          </p:cNvSpPr>
          <p:nvPr>
            <p:ph type="sldNum" sz="quarter" idx="12"/>
          </p:nvPr>
        </p:nvSpPr>
        <p:spPr/>
        <p:txBody>
          <a:bodyPr/>
          <a:lstStyle/>
          <a:p>
            <a:pPr>
              <a:defRPr/>
            </a:pPr>
            <a:fld id="{75CEF124-F8CA-4F87-81B6-4EBFF67780CD}" type="slidenum">
              <a:rPr lang="en-US" smtClean="0"/>
              <a:pPr>
                <a:defRPr/>
              </a:pPr>
              <a:t>34</a:t>
            </a:fld>
            <a:endParaRPr lang="en-US"/>
          </a:p>
        </p:txBody>
      </p:sp>
      <p:pic>
        <p:nvPicPr>
          <p:cNvPr id="66565" name="Picture 2" descr="C:\Documents and Settings\braun\My Documents\Aviation Weather\Volcanoes\index.php_files\VAAC_MAP.jpg"/>
          <p:cNvPicPr>
            <a:picLocks noGrp="1" noChangeAspect="1" noChangeArrowheads="1"/>
          </p:cNvPicPr>
          <p:nvPr>
            <p:ph idx="1"/>
          </p:nvPr>
        </p:nvPicPr>
        <p:blipFill>
          <a:blip r:embed="rId3"/>
          <a:srcRect/>
          <a:stretch>
            <a:fillRect/>
          </a:stretch>
        </p:blipFill>
        <p:spPr>
          <a:xfrm>
            <a:off x="838200" y="1143000"/>
            <a:ext cx="7467600" cy="5105400"/>
          </a:xfr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1" name="Rectangle 2"/>
          <p:cNvSpPr>
            <a:spLocks noGrp="1" noChangeArrowheads="1"/>
          </p:cNvSpPr>
          <p:nvPr>
            <p:ph type="title"/>
          </p:nvPr>
        </p:nvSpPr>
        <p:spPr/>
        <p:txBody>
          <a:bodyPr/>
          <a:lstStyle/>
          <a:p>
            <a:pPr eaLnBrk="1" fontAlgn="auto" hangingPunct="1">
              <a:spcAft>
                <a:spcPts val="0"/>
              </a:spcAft>
              <a:defRPr/>
            </a:pPr>
            <a:r>
              <a:rPr lang="en-US" dirty="0" smtClean="0">
                <a:solidFill>
                  <a:srgbClr val="C00000"/>
                </a:solidFill>
              </a:rPr>
              <a:t>Steps taken after detection</a:t>
            </a:r>
          </a:p>
        </p:txBody>
      </p:sp>
      <p:sp>
        <p:nvSpPr>
          <p:cNvPr id="54275" name="Rectangle 3"/>
          <p:cNvSpPr>
            <a:spLocks noGrp="1" noChangeArrowheads="1"/>
          </p:cNvSpPr>
          <p:nvPr>
            <p:ph idx="1"/>
          </p:nvPr>
        </p:nvSpPr>
        <p:spPr/>
        <p:txBody>
          <a:bodyPr/>
          <a:lstStyle/>
          <a:p>
            <a:pPr eaLnBrk="1" hangingPunct="1"/>
            <a:r>
              <a:rPr lang="en-US" dirty="0" smtClean="0">
                <a:solidFill>
                  <a:schemeClr val="bg1"/>
                </a:solidFill>
              </a:rPr>
              <a:t>Volcano Observatories (VO) coordinate with the Volcanic Ash Advisory Centers (VAAC) and VAACs coordinate with the Meteorological Watch Office (MWO), Weather Forecast Office (WFO) and Center Weather Service Unit. </a:t>
            </a:r>
          </a:p>
          <a:p>
            <a:pPr eaLnBrk="1" hangingPunct="1"/>
            <a:r>
              <a:rPr lang="en-US" dirty="0" smtClean="0">
                <a:solidFill>
                  <a:schemeClr val="bg1"/>
                </a:solidFill>
              </a:rPr>
              <a:t>VAACs also coordinate with other agencies such as FAA, USAF, adjacent VAACs etc.</a:t>
            </a:r>
          </a:p>
          <a:p>
            <a:pPr eaLnBrk="1" hangingPunct="1"/>
            <a:r>
              <a:rPr lang="en-US" dirty="0" smtClean="0">
                <a:solidFill>
                  <a:schemeClr val="bg1"/>
                </a:solidFill>
              </a:rPr>
              <a:t>Anchorage VAAC is the lead NWS operational group on volcanic ash in Alaska </a:t>
            </a:r>
          </a:p>
        </p:txBody>
      </p:sp>
      <p:sp>
        <p:nvSpPr>
          <p:cNvPr id="14338" name="Date Placeholder 3"/>
          <p:cNvSpPr>
            <a:spLocks noGrp="1"/>
          </p:cNvSpPr>
          <p:nvPr>
            <p:ph type="dt" sz="quarter" idx="10"/>
          </p:nvPr>
        </p:nvSpPr>
        <p:spPr/>
        <p:txBody>
          <a:bodyPr/>
          <a:lstStyle/>
          <a:p>
            <a:pPr>
              <a:defRPr/>
            </a:pPr>
            <a:fld id="{242E9F3E-B8E4-4A44-B421-48A0F186A83A}" type="datetime1">
              <a:rPr lang="en-US"/>
              <a:pPr>
                <a:defRPr/>
              </a:pPr>
              <a:t>5/6/2009</a:t>
            </a:fld>
            <a:endParaRPr lang="en-US"/>
          </a:p>
        </p:txBody>
      </p:sp>
      <p:sp>
        <p:nvSpPr>
          <p:cNvPr id="14340" name="Slide Number Placeholder 5"/>
          <p:cNvSpPr>
            <a:spLocks noGrp="1"/>
          </p:cNvSpPr>
          <p:nvPr>
            <p:ph type="sldNum" sz="quarter" idx="12"/>
          </p:nvPr>
        </p:nvSpPr>
        <p:spPr/>
        <p:txBody>
          <a:bodyPr/>
          <a:lstStyle/>
          <a:p>
            <a:pPr>
              <a:defRPr/>
            </a:pPr>
            <a:fld id="{AEFF052E-9213-429E-945A-EAA0A324D16B}" type="slidenum">
              <a:rPr lang="en-US"/>
              <a:pPr>
                <a:defRPr/>
              </a:pPr>
              <a:t>35</a:t>
            </a:fld>
            <a:endParaRPr 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2"/>
          <p:cNvSpPr>
            <a:spLocks noGrp="1" noChangeArrowheads="1"/>
          </p:cNvSpPr>
          <p:nvPr>
            <p:ph type="title"/>
          </p:nvPr>
        </p:nvSpPr>
        <p:spPr/>
        <p:txBody>
          <a:bodyPr/>
          <a:lstStyle/>
          <a:p>
            <a:r>
              <a:rPr lang="en-US"/>
              <a:t>Importance of Remote Sensing</a:t>
            </a:r>
          </a:p>
        </p:txBody>
      </p:sp>
      <p:sp>
        <p:nvSpPr>
          <p:cNvPr id="214019" name="Rectangle 3"/>
          <p:cNvSpPr>
            <a:spLocks noGrp="1" noChangeArrowheads="1"/>
          </p:cNvSpPr>
          <p:nvPr>
            <p:ph type="body" idx="1"/>
          </p:nvPr>
        </p:nvSpPr>
        <p:spPr>
          <a:xfrm>
            <a:off x="609600" y="1295400"/>
            <a:ext cx="7772400" cy="4114800"/>
          </a:xfrm>
        </p:spPr>
        <p:txBody>
          <a:bodyPr/>
          <a:lstStyle/>
          <a:p>
            <a:r>
              <a:rPr lang="en-US" sz="3600" dirty="0">
                <a:solidFill>
                  <a:srgbClr val="FFFF00"/>
                </a:solidFill>
                <a:effectLst>
                  <a:outerShdw blurRad="38100" dist="38100" dir="2700000" algn="tl">
                    <a:srgbClr val="000000">
                      <a:alpha val="43137"/>
                    </a:srgbClr>
                  </a:outerShdw>
                </a:effectLst>
              </a:rPr>
              <a:t>Global</a:t>
            </a:r>
            <a:r>
              <a:rPr lang="en-US" sz="3600" dirty="0"/>
              <a:t> </a:t>
            </a:r>
            <a:r>
              <a:rPr lang="en-US" sz="3600" dirty="0">
                <a:solidFill>
                  <a:schemeClr val="bg1"/>
                </a:solidFill>
              </a:rPr>
              <a:t>coverage </a:t>
            </a:r>
          </a:p>
          <a:p>
            <a:r>
              <a:rPr lang="en-US" sz="3600" dirty="0">
                <a:solidFill>
                  <a:schemeClr val="bg1"/>
                </a:solidFill>
              </a:rPr>
              <a:t>Allows for tracking of the plume both during the </a:t>
            </a:r>
            <a:r>
              <a:rPr lang="en-US" sz="3600" dirty="0">
                <a:solidFill>
                  <a:srgbClr val="FFFF00"/>
                </a:solidFill>
              </a:rPr>
              <a:t>day</a:t>
            </a:r>
            <a:r>
              <a:rPr lang="en-US" sz="3600" dirty="0"/>
              <a:t> </a:t>
            </a:r>
            <a:r>
              <a:rPr lang="en-US" sz="3600" dirty="0">
                <a:solidFill>
                  <a:schemeClr val="bg1"/>
                </a:solidFill>
              </a:rPr>
              <a:t>and at </a:t>
            </a:r>
            <a:r>
              <a:rPr lang="en-US" sz="3600" dirty="0">
                <a:solidFill>
                  <a:srgbClr val="FFFF00"/>
                </a:solidFill>
              </a:rPr>
              <a:t>night</a:t>
            </a:r>
            <a:r>
              <a:rPr lang="en-US" sz="3600" dirty="0"/>
              <a:t>.</a:t>
            </a:r>
          </a:p>
          <a:p>
            <a:pPr lvl="1"/>
            <a:r>
              <a:rPr lang="en-US" sz="3200" dirty="0">
                <a:solidFill>
                  <a:schemeClr val="bg1"/>
                </a:solidFill>
              </a:rPr>
              <a:t>Provides information in remote locations</a:t>
            </a:r>
          </a:p>
          <a:p>
            <a:pPr lvl="1"/>
            <a:r>
              <a:rPr lang="en-US" sz="3200" dirty="0">
                <a:solidFill>
                  <a:schemeClr val="bg1"/>
                </a:solidFill>
              </a:rPr>
              <a:t>Can be used in conjunction with </a:t>
            </a:r>
            <a:r>
              <a:rPr lang="en-US" sz="3200" dirty="0" smtClean="0">
                <a:solidFill>
                  <a:schemeClr val="bg1"/>
                </a:solidFill>
              </a:rPr>
              <a:t>other information </a:t>
            </a:r>
            <a:r>
              <a:rPr lang="en-US" sz="3200" dirty="0">
                <a:solidFill>
                  <a:schemeClr val="bg1"/>
                </a:solidFill>
              </a:rPr>
              <a:t>to determine plume height and probable plume movement.</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hangingPunct="1">
              <a:defRPr/>
            </a:pPr>
            <a:r>
              <a:rPr lang="en-US" dirty="0" smtClean="0"/>
              <a:t>Real-time Ash and Aerosol Detection</a:t>
            </a:r>
            <a:endParaRPr lang="en-US" dirty="0"/>
          </a:p>
        </p:txBody>
      </p:sp>
      <p:sp>
        <p:nvSpPr>
          <p:cNvPr id="25603" name="Content Placeholder 5"/>
          <p:cNvSpPr>
            <a:spLocks noGrp="1"/>
          </p:cNvSpPr>
          <p:nvPr>
            <p:ph idx="1"/>
          </p:nvPr>
        </p:nvSpPr>
        <p:spPr>
          <a:xfrm>
            <a:off x="457200" y="1447800"/>
            <a:ext cx="8229600" cy="4708525"/>
          </a:xfrm>
        </p:spPr>
        <p:txBody>
          <a:bodyPr/>
          <a:lstStyle/>
          <a:p>
            <a:pPr eaLnBrk="1" hangingPunct="1"/>
            <a:r>
              <a:rPr lang="en-US" sz="2000" dirty="0" smtClean="0">
                <a:solidFill>
                  <a:schemeClr val="bg1"/>
                </a:solidFill>
              </a:rPr>
              <a:t>Observation by Satellite</a:t>
            </a:r>
          </a:p>
          <a:p>
            <a:pPr lvl="1" eaLnBrk="1" hangingPunct="1"/>
            <a:r>
              <a:rPr lang="en-US" sz="2000" dirty="0" smtClean="0">
                <a:solidFill>
                  <a:schemeClr val="bg1"/>
                </a:solidFill>
              </a:rPr>
              <a:t>Visible Imagery</a:t>
            </a:r>
          </a:p>
          <a:p>
            <a:pPr lvl="1" eaLnBrk="1" hangingPunct="1"/>
            <a:r>
              <a:rPr lang="en-US" sz="2000" dirty="0" smtClean="0">
                <a:solidFill>
                  <a:schemeClr val="bg1"/>
                </a:solidFill>
              </a:rPr>
              <a:t>Reverse absorption: BT 10.7 µm – BT 12.0 µm</a:t>
            </a:r>
          </a:p>
          <a:p>
            <a:pPr lvl="1" eaLnBrk="1" hangingPunct="1"/>
            <a:r>
              <a:rPr lang="en-US" sz="2000" dirty="0" smtClean="0">
                <a:solidFill>
                  <a:schemeClr val="bg1"/>
                </a:solidFill>
              </a:rPr>
              <a:t>3.9 </a:t>
            </a:r>
            <a:r>
              <a:rPr lang="en-US" sz="2000" dirty="0" smtClean="0">
                <a:solidFill>
                  <a:schemeClr val="bg1"/>
                </a:solidFill>
                <a:latin typeface="Symbol" pitchFamily="18" charset="2"/>
              </a:rPr>
              <a:t>m</a:t>
            </a:r>
            <a:r>
              <a:rPr lang="en-US" sz="2000" dirty="0" smtClean="0">
                <a:solidFill>
                  <a:schemeClr val="bg1"/>
                </a:solidFill>
              </a:rPr>
              <a:t>m imagery for detection hot spots/ash clouds</a:t>
            </a:r>
          </a:p>
          <a:p>
            <a:pPr lvl="1" eaLnBrk="1" hangingPunct="1"/>
            <a:r>
              <a:rPr lang="en-US" sz="2000" dirty="0" smtClean="0">
                <a:solidFill>
                  <a:schemeClr val="bg1"/>
                </a:solidFill>
              </a:rPr>
              <a:t> SO2 detection using Infrared (IR) measurements in the               7 –  12 um range:</a:t>
            </a:r>
          </a:p>
          <a:p>
            <a:pPr lvl="1" eaLnBrk="1" hangingPunct="1"/>
            <a:r>
              <a:rPr lang="en-US" sz="2000" dirty="0" smtClean="0">
                <a:solidFill>
                  <a:schemeClr val="bg1"/>
                </a:solidFill>
              </a:rPr>
              <a:t>Image enhancement techniques</a:t>
            </a:r>
          </a:p>
          <a:p>
            <a:pPr eaLnBrk="1" hangingPunct="1"/>
            <a:r>
              <a:rPr lang="en-US" sz="2000" dirty="0" smtClean="0">
                <a:solidFill>
                  <a:schemeClr val="bg1"/>
                </a:solidFill>
              </a:rPr>
              <a:t>Observation by Aircraft</a:t>
            </a:r>
          </a:p>
          <a:p>
            <a:pPr lvl="1" eaLnBrk="1" hangingPunct="1"/>
            <a:r>
              <a:rPr lang="en-US" sz="2000" dirty="0" smtClean="0">
                <a:solidFill>
                  <a:schemeClr val="bg1"/>
                </a:solidFill>
              </a:rPr>
              <a:t>Visual/Camera</a:t>
            </a:r>
          </a:p>
          <a:p>
            <a:pPr lvl="1" eaLnBrk="1" hangingPunct="1"/>
            <a:r>
              <a:rPr lang="en-US" sz="2000" dirty="0" smtClean="0">
                <a:solidFill>
                  <a:schemeClr val="bg1"/>
                </a:solidFill>
              </a:rPr>
              <a:t>Pilot Reports</a:t>
            </a:r>
          </a:p>
          <a:p>
            <a:pPr eaLnBrk="1" hangingPunct="1"/>
            <a:r>
              <a:rPr lang="en-US" sz="2000" dirty="0" smtClean="0">
                <a:solidFill>
                  <a:schemeClr val="bg1"/>
                </a:solidFill>
              </a:rPr>
              <a:t>Observations from the Ground</a:t>
            </a:r>
          </a:p>
          <a:p>
            <a:pPr lvl="1" eaLnBrk="1" hangingPunct="1"/>
            <a:r>
              <a:rPr lang="en-US" sz="2000" dirty="0" smtClean="0">
                <a:solidFill>
                  <a:schemeClr val="bg1"/>
                </a:solidFill>
              </a:rPr>
              <a:t>Radar</a:t>
            </a:r>
          </a:p>
          <a:p>
            <a:pPr lvl="1" eaLnBrk="1" hangingPunct="1"/>
            <a:r>
              <a:rPr lang="en-US" sz="2000" dirty="0" smtClean="0">
                <a:solidFill>
                  <a:schemeClr val="bg1"/>
                </a:solidFill>
              </a:rPr>
              <a:t>Automatic Cameras or Video Cameras</a:t>
            </a:r>
          </a:p>
          <a:p>
            <a:pPr eaLnBrk="1" hangingPunct="1">
              <a:buFont typeface="Wingdings 2" pitchFamily="18" charset="2"/>
              <a:buNone/>
            </a:pPr>
            <a:endParaRPr lang="en-US" dirty="0"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5/6/2009</a:t>
            </a:fld>
            <a:endParaRPr lang="en-US"/>
          </a:p>
        </p:txBody>
      </p:sp>
      <p:sp>
        <p:nvSpPr>
          <p:cNvPr id="5" name="Slide Number Placeholder 4"/>
          <p:cNvSpPr>
            <a:spLocks noGrp="1"/>
          </p:cNvSpPr>
          <p:nvPr>
            <p:ph type="sldNum" sz="quarter" idx="12"/>
          </p:nvPr>
        </p:nvSpPr>
        <p:spPr/>
        <p:txBody>
          <a:bodyPr/>
          <a:lstStyle/>
          <a:p>
            <a:pPr>
              <a:defRPr/>
            </a:pPr>
            <a:fld id="{F4AC9AD3-6D1C-4B8C-9A94-6B09A242FCEF}" type="slidenum">
              <a:rPr lang="en-US" smtClean="0"/>
              <a:pPr>
                <a:defRPr/>
              </a:pPr>
              <a:t>37</a:t>
            </a:fld>
            <a:endParaRPr 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Loop of visible</a:t>
            </a:r>
            <a:endParaRPr lang="en-US" dirty="0"/>
          </a:p>
        </p:txBody>
      </p:sp>
      <p:sp>
        <p:nvSpPr>
          <p:cNvPr id="3" name="Content Placeholder 2"/>
          <p:cNvSpPr>
            <a:spLocks noGrp="1"/>
          </p:cNvSpPr>
          <p:nvPr>
            <p:ph idx="1"/>
          </p:nvPr>
        </p:nvSpPr>
        <p:spPr/>
        <p:txBody>
          <a:bodyPr/>
          <a:lstStyle/>
          <a:p>
            <a:r>
              <a:rPr lang="en-US" dirty="0" smtClean="0"/>
              <a:t>Highlighting “dirty” cloud</a:t>
            </a:r>
            <a:endParaRPr lang="en-US" dirty="0"/>
          </a:p>
        </p:txBody>
      </p:sp>
      <p:sp>
        <p:nvSpPr>
          <p:cNvPr id="4" name="Date Placeholder 3"/>
          <p:cNvSpPr>
            <a:spLocks noGrp="1"/>
          </p:cNvSpPr>
          <p:nvPr>
            <p:ph type="dt" sz="half" idx="10"/>
          </p:nvPr>
        </p:nvSpPr>
        <p:spPr/>
        <p:txBody>
          <a:bodyPr/>
          <a:lstStyle/>
          <a:p>
            <a:pPr>
              <a:defRPr/>
            </a:pPr>
            <a:fld id="{E030A1BD-FF3A-422A-8107-59650E87B70A}" type="datetime1">
              <a:rPr lang="en-US" smtClean="0"/>
              <a:pPr>
                <a:defRPr/>
              </a:pPr>
              <a:t>5/6/2009</a:t>
            </a:fld>
            <a:endParaRPr lang="en-US"/>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pPr>
                <a:defRPr/>
              </a:pPr>
              <a:t>38</a:t>
            </a:fld>
            <a:endParaRPr 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15962"/>
          </a:xfrm>
        </p:spPr>
        <p:txBody>
          <a:bodyPr>
            <a:normAutofit/>
          </a:bodyPr>
          <a:lstStyle/>
          <a:p>
            <a:pPr eaLnBrk="1" hangingPunct="1">
              <a:defRPr/>
            </a:pPr>
            <a:r>
              <a:rPr lang="en-US" sz="3200" dirty="0" smtClean="0">
                <a:solidFill>
                  <a:srgbClr val="C00000"/>
                </a:solidFill>
              </a:rPr>
              <a:t>Observational Strengths and Weaknesses</a:t>
            </a:r>
            <a:endParaRPr lang="en-US" sz="3200" dirty="0">
              <a:solidFill>
                <a:srgbClr val="C00000"/>
              </a:solidFill>
            </a:endParaRPr>
          </a:p>
        </p:txBody>
      </p:sp>
      <p:graphicFrame>
        <p:nvGraphicFramePr>
          <p:cNvPr id="6" name="Content Placeholder 5"/>
          <p:cNvGraphicFramePr>
            <a:graphicFrameLocks noGrp="1"/>
          </p:cNvGraphicFramePr>
          <p:nvPr>
            <p:ph idx="1"/>
          </p:nvPr>
        </p:nvGraphicFramePr>
        <p:xfrm>
          <a:off x="457200" y="838200"/>
          <a:ext cx="8229600" cy="5583555"/>
        </p:xfrm>
        <a:graphic>
          <a:graphicData uri="http://schemas.openxmlformats.org/drawingml/2006/table">
            <a:tbl>
              <a:tblPr firstRow="1" bandRow="1">
                <a:tableStyleId>{073A0DAA-6AF3-43AB-8588-CEC1D06C72B9}</a:tableStyleId>
              </a:tblPr>
              <a:tblGrid>
                <a:gridCol w="2743200"/>
                <a:gridCol w="2743200"/>
                <a:gridCol w="2743200"/>
              </a:tblGrid>
              <a:tr h="676275">
                <a:tc>
                  <a:txBody>
                    <a:bodyPr/>
                    <a:lstStyle/>
                    <a:p>
                      <a:r>
                        <a:rPr lang="en-US" dirty="0" smtClean="0"/>
                        <a:t>Observational</a:t>
                      </a:r>
                      <a:r>
                        <a:rPr lang="en-US" baseline="0" dirty="0" smtClean="0"/>
                        <a:t>  Platform</a:t>
                      </a:r>
                      <a:endParaRPr lang="en-US" dirty="0"/>
                    </a:p>
                  </a:txBody>
                  <a:tcPr/>
                </a:tc>
                <a:tc>
                  <a:txBody>
                    <a:bodyPr/>
                    <a:lstStyle/>
                    <a:p>
                      <a:pPr algn="ctr"/>
                      <a:r>
                        <a:rPr lang="en-US" dirty="0" smtClean="0"/>
                        <a:t>Strength</a:t>
                      </a:r>
                      <a:endParaRPr lang="en-US" dirty="0"/>
                    </a:p>
                  </a:txBody>
                  <a:tcPr/>
                </a:tc>
                <a:tc>
                  <a:txBody>
                    <a:bodyPr/>
                    <a:lstStyle/>
                    <a:p>
                      <a:pPr algn="ctr"/>
                      <a:r>
                        <a:rPr lang="en-US" dirty="0" smtClean="0"/>
                        <a:t>Weakness</a:t>
                      </a:r>
                      <a:endParaRPr lang="en-US" dirty="0"/>
                    </a:p>
                  </a:txBody>
                  <a:tcPr/>
                </a:tc>
              </a:tr>
              <a:tr h="771525">
                <a:tc>
                  <a:txBody>
                    <a:bodyPr/>
                    <a:lstStyle/>
                    <a:p>
                      <a:r>
                        <a:rPr lang="en-US" dirty="0" smtClean="0"/>
                        <a:t>Visible Satellite</a:t>
                      </a:r>
                      <a:endParaRPr lang="en-US" dirty="0"/>
                    </a:p>
                  </a:txBody>
                  <a:tcPr/>
                </a:tc>
                <a:tc>
                  <a:txBody>
                    <a:bodyPr/>
                    <a:lstStyle/>
                    <a:p>
                      <a:r>
                        <a:rPr lang="en-US" sz="1800" dirty="0" smtClean="0"/>
                        <a:t>High resolution. Detects </a:t>
                      </a:r>
                      <a:r>
                        <a:rPr lang="en-US" sz="1800" dirty="0" err="1" smtClean="0"/>
                        <a:t>albedo</a:t>
                      </a:r>
                      <a:r>
                        <a:rPr lang="en-US" sz="1800" dirty="0" smtClean="0"/>
                        <a:t> differences.</a:t>
                      </a:r>
                      <a:endParaRPr lang="en-US" sz="1800" dirty="0"/>
                    </a:p>
                  </a:txBody>
                  <a:tcPr/>
                </a:tc>
                <a:tc>
                  <a:txBody>
                    <a:bodyPr/>
                    <a:lstStyle/>
                    <a:p>
                      <a:r>
                        <a:rPr kumimoji="0" lang="en-US" sz="1600" kern="1200" baseline="0" dirty="0" smtClean="0">
                          <a:solidFill>
                            <a:schemeClr val="dk1"/>
                          </a:solidFill>
                          <a:latin typeface="+mn-lt"/>
                          <a:ea typeface="+mn-ea"/>
                          <a:cs typeface="+mn-cs"/>
                        </a:rPr>
                        <a:t>Water/ice clouds or other poor visibility can obscure volcanic cloud. Daytime only use.  Ash may be difficult to discern if very low </a:t>
                      </a:r>
                      <a:r>
                        <a:rPr kumimoji="0" lang="en-US" sz="1600" kern="1200" baseline="0" dirty="0" err="1" smtClean="0">
                          <a:solidFill>
                            <a:schemeClr val="dk1"/>
                          </a:solidFill>
                          <a:latin typeface="+mn-lt"/>
                          <a:ea typeface="+mn-ea"/>
                          <a:cs typeface="+mn-cs"/>
                        </a:rPr>
                        <a:t>albedo</a:t>
                      </a:r>
                      <a:r>
                        <a:rPr kumimoji="0" lang="en-US" sz="1600" kern="1200" baseline="0" dirty="0" smtClean="0">
                          <a:solidFill>
                            <a:schemeClr val="dk1"/>
                          </a:solidFill>
                          <a:latin typeface="+mn-lt"/>
                          <a:ea typeface="+mn-ea"/>
                          <a:cs typeface="+mn-cs"/>
                        </a:rPr>
                        <a:t>. </a:t>
                      </a:r>
                      <a:endParaRPr lang="en-US" dirty="0"/>
                    </a:p>
                  </a:txBody>
                  <a:tcPr/>
                </a:tc>
              </a:tr>
              <a:tr h="676275">
                <a:tc>
                  <a:txBody>
                    <a:bodyPr/>
                    <a:lstStyle/>
                    <a:p>
                      <a:r>
                        <a:rPr lang="en-US" dirty="0" smtClean="0"/>
                        <a:t>Infrared</a:t>
                      </a:r>
                      <a:r>
                        <a:rPr lang="en-US" baseline="0" dirty="0" smtClean="0"/>
                        <a:t> Satellite</a:t>
                      </a:r>
                      <a:endParaRPr lang="en-US" dirty="0"/>
                    </a:p>
                  </a:txBody>
                  <a:tcPr/>
                </a:tc>
                <a:tc>
                  <a:txBody>
                    <a:bodyPr/>
                    <a:lstStyle/>
                    <a:p>
                      <a:r>
                        <a:rPr kumimoji="0" lang="en-US" sz="1800" kern="1200" baseline="0" dirty="0" smtClean="0">
                          <a:solidFill>
                            <a:schemeClr val="dk1"/>
                          </a:solidFill>
                          <a:latin typeface="+mn-lt"/>
                          <a:ea typeface="+mn-ea"/>
                          <a:cs typeface="+mn-cs"/>
                        </a:rPr>
                        <a:t>Temperature sensitive. Unaffected by night.</a:t>
                      </a:r>
                      <a:endParaRPr lang="en-US" sz="1800" dirty="0"/>
                    </a:p>
                  </a:txBody>
                  <a:tcPr/>
                </a:tc>
                <a:tc>
                  <a:txBody>
                    <a:bodyPr/>
                    <a:lstStyle/>
                    <a:p>
                      <a:r>
                        <a:rPr kumimoji="0" lang="en-US" sz="1600" kern="1200" baseline="0" dirty="0" smtClean="0">
                          <a:solidFill>
                            <a:schemeClr val="dk1"/>
                          </a:solidFill>
                          <a:latin typeface="+mn-lt"/>
                          <a:ea typeface="+mn-ea"/>
                          <a:cs typeface="+mn-cs"/>
                        </a:rPr>
                        <a:t>Water/ice cloud or other poor visibility can obscure volcanic cloud.  Do not see </a:t>
                      </a:r>
                      <a:r>
                        <a:rPr kumimoji="0" lang="en-US" sz="1600" kern="1200" baseline="0" dirty="0" err="1" smtClean="0">
                          <a:solidFill>
                            <a:schemeClr val="dk1"/>
                          </a:solidFill>
                          <a:latin typeface="+mn-lt"/>
                          <a:ea typeface="+mn-ea"/>
                          <a:cs typeface="+mn-cs"/>
                        </a:rPr>
                        <a:t>albedo</a:t>
                      </a:r>
                      <a:r>
                        <a:rPr kumimoji="0" lang="en-US" sz="1600" kern="1200" baseline="0" dirty="0" smtClean="0">
                          <a:solidFill>
                            <a:schemeClr val="dk1"/>
                          </a:solidFill>
                          <a:latin typeface="+mn-lt"/>
                          <a:ea typeface="+mn-ea"/>
                          <a:cs typeface="+mn-cs"/>
                        </a:rPr>
                        <a:t> differences and observed temperature can be misleading. </a:t>
                      </a:r>
                      <a:endParaRPr lang="en-US" sz="1600" dirty="0"/>
                    </a:p>
                  </a:txBody>
                  <a:tcPr/>
                </a:tc>
              </a:tr>
              <a:tr h="676275">
                <a:tc>
                  <a:txBody>
                    <a:bodyPr/>
                    <a:lstStyle/>
                    <a:p>
                      <a:r>
                        <a:rPr lang="en-US" dirty="0" smtClean="0"/>
                        <a:t>Split-Window Infrared</a:t>
                      </a:r>
                      <a:endParaRPr lang="en-US" dirty="0"/>
                    </a:p>
                  </a:txBody>
                  <a:tcPr/>
                </a:tc>
                <a:tc>
                  <a:txBody>
                    <a:bodyPr/>
                    <a:lstStyle/>
                    <a:p>
                      <a:r>
                        <a:rPr kumimoji="0" lang="en-US" sz="1800" kern="1200" baseline="0" dirty="0" smtClean="0">
                          <a:solidFill>
                            <a:schemeClr val="dk1"/>
                          </a:solidFill>
                          <a:latin typeface="+mn-lt"/>
                          <a:ea typeface="+mn-ea"/>
                          <a:cs typeface="+mn-cs"/>
                        </a:rPr>
                        <a:t>Discriminates ash from cloud.</a:t>
                      </a:r>
                    </a:p>
                    <a:p>
                      <a:endParaRPr lang="en-US" dirty="0"/>
                    </a:p>
                  </a:txBody>
                  <a:tcPr/>
                </a:tc>
                <a:tc>
                  <a:txBody>
                    <a:bodyPr/>
                    <a:lstStyle/>
                    <a:p>
                      <a:r>
                        <a:rPr kumimoji="0" lang="en-US" sz="1600" kern="1200" baseline="0" dirty="0" smtClean="0">
                          <a:solidFill>
                            <a:schemeClr val="dk1"/>
                          </a:solidFill>
                          <a:latin typeface="+mn-lt"/>
                          <a:ea typeface="+mn-ea"/>
                          <a:cs typeface="+mn-cs"/>
                        </a:rPr>
                        <a:t>Water/ice cloud or other poor visibility can obscure volcanic cloud. False alarms from desert areas or stratospheric cloud.  Water vapor mixed with ash will ‘hide’ ash. </a:t>
                      </a:r>
                      <a:endParaRPr lang="en-US" sz="1600" dirty="0"/>
                    </a:p>
                  </a:txBody>
                  <a:tcPr/>
                </a:tc>
              </a:tr>
            </a:tbl>
          </a:graphicData>
        </a:graphic>
      </p:graphicFrame>
      <p:sp>
        <p:nvSpPr>
          <p:cNvPr id="4" name="Date Placeholder 3"/>
          <p:cNvSpPr>
            <a:spLocks noGrp="1"/>
          </p:cNvSpPr>
          <p:nvPr>
            <p:ph type="dt" sz="quarter" idx="10"/>
          </p:nvPr>
        </p:nvSpPr>
        <p:spPr/>
        <p:txBody>
          <a:bodyPr/>
          <a:lstStyle/>
          <a:p>
            <a:pPr>
              <a:defRPr/>
            </a:pPr>
            <a:fld id="{A815DA9C-0A41-4C4B-825B-CB5B9A0C5D1D}" type="datetime1">
              <a:rPr lang="en-US" smtClean="0"/>
              <a:pPr>
                <a:defRPr/>
              </a:pPr>
              <a:t>5/6/2009</a:t>
            </a:fld>
            <a:endParaRPr lang="en-US"/>
          </a:p>
        </p:txBody>
      </p:sp>
      <p:sp>
        <p:nvSpPr>
          <p:cNvPr id="5" name="Slide Number Placeholder 4"/>
          <p:cNvSpPr>
            <a:spLocks noGrp="1"/>
          </p:cNvSpPr>
          <p:nvPr>
            <p:ph type="sldNum" sz="quarter" idx="12"/>
          </p:nvPr>
        </p:nvSpPr>
        <p:spPr/>
        <p:txBody>
          <a:bodyPr/>
          <a:lstStyle/>
          <a:p>
            <a:pPr>
              <a:defRPr/>
            </a:pPr>
            <a:fld id="{0A91B875-3869-45EC-99F1-45D5584DFC45}" type="slidenum">
              <a:rPr lang="en-US" smtClean="0"/>
              <a:pPr>
                <a:defRPr/>
              </a:pPr>
              <a:t>39</a:t>
            </a:fld>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OUTLINE cont.</a:t>
            </a:r>
            <a:endParaRPr lang="en-US" dirty="0"/>
          </a:p>
        </p:txBody>
      </p:sp>
      <p:sp>
        <p:nvSpPr>
          <p:cNvPr id="3" name="Content Placeholder 2"/>
          <p:cNvSpPr>
            <a:spLocks noGrp="1"/>
          </p:cNvSpPr>
          <p:nvPr>
            <p:ph idx="1"/>
          </p:nvPr>
        </p:nvSpPr>
        <p:spPr/>
        <p:txBody>
          <a:bodyPr/>
          <a:lstStyle/>
          <a:p>
            <a:r>
              <a:rPr lang="en-US" dirty="0" smtClean="0">
                <a:solidFill>
                  <a:schemeClr val="bg1"/>
                </a:solidFill>
              </a:rPr>
              <a:t>Managing the information</a:t>
            </a:r>
          </a:p>
          <a:p>
            <a:pPr lvl="1"/>
            <a:r>
              <a:rPr lang="en-US" dirty="0" smtClean="0">
                <a:solidFill>
                  <a:schemeClr val="bg1"/>
                </a:solidFill>
              </a:rPr>
              <a:t>The key players</a:t>
            </a:r>
          </a:p>
          <a:p>
            <a:pPr lvl="1"/>
            <a:r>
              <a:rPr lang="en-US" dirty="0" smtClean="0">
                <a:solidFill>
                  <a:schemeClr val="bg1"/>
                </a:solidFill>
              </a:rPr>
              <a:t>The flow of information</a:t>
            </a:r>
          </a:p>
          <a:p>
            <a:endParaRPr lang="en-US" dirty="0" smtClean="0"/>
          </a:p>
        </p:txBody>
      </p:sp>
      <p:sp>
        <p:nvSpPr>
          <p:cNvPr id="4" name="Date Placeholder 3"/>
          <p:cNvSpPr>
            <a:spLocks noGrp="1"/>
          </p:cNvSpPr>
          <p:nvPr>
            <p:ph type="dt" sz="half" idx="10"/>
          </p:nvPr>
        </p:nvSpPr>
        <p:spPr/>
        <p:txBody>
          <a:bodyPr/>
          <a:lstStyle/>
          <a:p>
            <a:pPr>
              <a:defRPr/>
            </a:pPr>
            <a:fld id="{E030A1BD-FF3A-422A-8107-59650E87B70A}" type="datetime1">
              <a:rPr lang="en-US" smtClean="0"/>
              <a:pPr>
                <a:defRPr/>
              </a:pPr>
              <a:t>5/6/2009</a:t>
            </a:fld>
            <a:endParaRPr lang="en-US"/>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pPr>
                <a:defRPr/>
              </a:pPr>
              <a:t>4</a:t>
            </a:fld>
            <a:endParaRPr lang="en-US"/>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533400"/>
          </a:xfrm>
        </p:spPr>
        <p:txBody>
          <a:bodyPr>
            <a:normAutofit fontScale="90000"/>
          </a:bodyPr>
          <a:lstStyle/>
          <a:p>
            <a:pPr eaLnBrk="1" hangingPunct="1">
              <a:defRPr/>
            </a:pPr>
            <a:r>
              <a:rPr lang="en-US" sz="3200" dirty="0" smtClean="0">
                <a:solidFill>
                  <a:srgbClr val="C00000"/>
                </a:solidFill>
              </a:rPr>
              <a:t>Observational Strengths and Weaknesses</a:t>
            </a:r>
            <a:endParaRPr lang="en-US" sz="3200" dirty="0">
              <a:solidFill>
                <a:srgbClr val="C00000"/>
              </a:solidFill>
            </a:endParaRPr>
          </a:p>
        </p:txBody>
      </p:sp>
      <p:graphicFrame>
        <p:nvGraphicFramePr>
          <p:cNvPr id="6" name="Content Placeholder 5"/>
          <p:cNvGraphicFramePr>
            <a:graphicFrameLocks noGrp="1"/>
          </p:cNvGraphicFramePr>
          <p:nvPr>
            <p:ph idx="1"/>
          </p:nvPr>
        </p:nvGraphicFramePr>
        <p:xfrm>
          <a:off x="457200" y="609600"/>
          <a:ext cx="8229600" cy="5740876"/>
        </p:xfrm>
        <a:graphic>
          <a:graphicData uri="http://schemas.openxmlformats.org/drawingml/2006/table">
            <a:tbl>
              <a:tblPr firstRow="1" bandRow="1">
                <a:tableStyleId>{073A0DAA-6AF3-43AB-8588-CEC1D06C72B9}</a:tableStyleId>
              </a:tblPr>
              <a:tblGrid>
                <a:gridCol w="2743200"/>
                <a:gridCol w="2743200"/>
                <a:gridCol w="2743200"/>
              </a:tblGrid>
              <a:tr h="416042">
                <a:tc>
                  <a:txBody>
                    <a:bodyPr/>
                    <a:lstStyle/>
                    <a:p>
                      <a:r>
                        <a:rPr lang="en-US" dirty="0" smtClean="0"/>
                        <a:t>Observational Platform</a:t>
                      </a:r>
                      <a:endParaRPr lang="en-US" dirty="0"/>
                    </a:p>
                  </a:txBody>
                  <a:tcPr/>
                </a:tc>
                <a:tc>
                  <a:txBody>
                    <a:bodyPr/>
                    <a:lstStyle/>
                    <a:p>
                      <a:pPr algn="ctr"/>
                      <a:r>
                        <a:rPr lang="en-US" dirty="0" smtClean="0"/>
                        <a:t>Strength</a:t>
                      </a:r>
                      <a:endParaRPr lang="en-US" dirty="0"/>
                    </a:p>
                  </a:txBody>
                  <a:tcPr/>
                </a:tc>
                <a:tc>
                  <a:txBody>
                    <a:bodyPr/>
                    <a:lstStyle/>
                    <a:p>
                      <a:pPr algn="ctr"/>
                      <a:r>
                        <a:rPr lang="en-US" dirty="0" smtClean="0"/>
                        <a:t>Weakness</a:t>
                      </a:r>
                      <a:endParaRPr lang="en-US" dirty="0"/>
                    </a:p>
                  </a:txBody>
                  <a:tcPr/>
                </a:tc>
              </a:tr>
              <a:tr h="1744767">
                <a:tc>
                  <a:txBody>
                    <a:bodyPr/>
                    <a:lstStyle/>
                    <a:p>
                      <a:r>
                        <a:rPr lang="en-US" dirty="0" smtClean="0"/>
                        <a:t>Video Camera</a:t>
                      </a:r>
                      <a:endParaRPr lang="en-US" dirty="0"/>
                    </a:p>
                  </a:txBody>
                  <a:tcPr/>
                </a:tc>
                <a:tc>
                  <a:txBody>
                    <a:bodyPr/>
                    <a:lstStyle/>
                    <a:p>
                      <a:r>
                        <a:rPr kumimoji="0" lang="en-US" sz="1800" kern="1200" baseline="0" dirty="0" smtClean="0">
                          <a:solidFill>
                            <a:schemeClr val="dk1"/>
                          </a:solidFill>
                          <a:latin typeface="+mn-lt"/>
                          <a:ea typeface="+mn-ea"/>
                          <a:cs typeface="+mn-cs"/>
                        </a:rPr>
                        <a:t>Remote access to direct observations. 	</a:t>
                      </a:r>
                    </a:p>
                    <a:p>
                      <a:endParaRPr kumimoji="0" lang="en-US" sz="1800" kern="1200" baseline="0" dirty="0" smtClean="0">
                        <a:solidFill>
                          <a:schemeClr val="dk1"/>
                        </a:solidFill>
                        <a:latin typeface="+mn-lt"/>
                        <a:ea typeface="+mn-ea"/>
                        <a:cs typeface="+mn-cs"/>
                      </a:endParaRPr>
                    </a:p>
                    <a:p>
                      <a:pPr algn="l"/>
                      <a:endParaRPr lang="en-US" dirty="0"/>
                    </a:p>
                  </a:txBody>
                  <a:tcPr/>
                </a:tc>
                <a:tc>
                  <a:txBody>
                    <a:bodyPr/>
                    <a:lstStyle/>
                    <a:p>
                      <a:r>
                        <a:rPr kumimoji="0" lang="en-US" sz="1600" kern="1200" baseline="0" dirty="0" smtClean="0">
                          <a:solidFill>
                            <a:schemeClr val="dk1"/>
                          </a:solidFill>
                          <a:latin typeface="+mn-lt"/>
                          <a:ea typeface="+mn-ea"/>
                          <a:cs typeface="+mn-cs"/>
                        </a:rPr>
                        <a:t>Water/ice cloud or other poor visibility can obscure volcanic cloud. Requires locally developed infrastructure and reliable communications. Prone to vandalism or theft. Daytime use only.</a:t>
                      </a:r>
                      <a:endParaRPr lang="en-US" dirty="0"/>
                    </a:p>
                  </a:txBody>
                  <a:tcPr/>
                </a:tc>
              </a:tr>
              <a:tr h="1536436">
                <a:tc>
                  <a:txBody>
                    <a:bodyPr/>
                    <a:lstStyle/>
                    <a:p>
                      <a:r>
                        <a:rPr lang="en-US" dirty="0" smtClean="0"/>
                        <a:t>Thermal Infrared Camera</a:t>
                      </a:r>
                      <a:endParaRPr lang="en-US" dirty="0"/>
                    </a:p>
                  </a:txBody>
                  <a:tcPr/>
                </a:tc>
                <a:tc>
                  <a:txBody>
                    <a:bodyPr/>
                    <a:lstStyle/>
                    <a:p>
                      <a:r>
                        <a:rPr kumimoji="0" lang="en-US" sz="1800" kern="1200" baseline="0" dirty="0" smtClean="0">
                          <a:solidFill>
                            <a:schemeClr val="dk1"/>
                          </a:solidFill>
                          <a:latin typeface="+mn-lt"/>
                          <a:ea typeface="+mn-ea"/>
                          <a:cs typeface="+mn-cs"/>
                        </a:rPr>
                        <a:t>Heat/night-time measurement. 	</a:t>
                      </a:r>
                    </a:p>
                    <a:p>
                      <a:endParaRPr kumimoji="0" lang="en-US" sz="1800" kern="1200" baseline="0" dirty="0" smtClean="0">
                        <a:solidFill>
                          <a:schemeClr val="dk1"/>
                        </a:solidFill>
                        <a:latin typeface="+mn-lt"/>
                        <a:ea typeface="+mn-ea"/>
                        <a:cs typeface="+mn-cs"/>
                      </a:endParaRPr>
                    </a:p>
                    <a:p>
                      <a:endParaRPr lang="en-US" dirty="0"/>
                    </a:p>
                  </a:txBody>
                  <a:tcPr/>
                </a:tc>
                <a:tc>
                  <a:txBody>
                    <a:bodyPr/>
                    <a:lstStyle/>
                    <a:p>
                      <a:r>
                        <a:rPr kumimoji="0" lang="en-US" sz="1600" kern="1200" baseline="0" dirty="0" smtClean="0">
                          <a:solidFill>
                            <a:schemeClr val="dk1"/>
                          </a:solidFill>
                          <a:latin typeface="+mn-lt"/>
                          <a:ea typeface="+mn-ea"/>
                          <a:cs typeface="+mn-cs"/>
                        </a:rPr>
                        <a:t>Water/ice cloud or other poor visibility can obscure volcanic cloud. Expensive, requires locally developed infrastructure and reliable communications, prone to vandalism or theft. </a:t>
                      </a:r>
                      <a:endParaRPr lang="en-US" dirty="0"/>
                    </a:p>
                  </a:txBody>
                  <a:tcPr/>
                </a:tc>
              </a:tr>
              <a:tr h="1484354">
                <a:tc>
                  <a:txBody>
                    <a:bodyPr/>
                    <a:lstStyle/>
                    <a:p>
                      <a:r>
                        <a:rPr lang="en-US" dirty="0" smtClean="0"/>
                        <a:t>Direct human observation</a:t>
                      </a:r>
                      <a:endParaRPr lang="en-US" dirty="0"/>
                    </a:p>
                  </a:txBody>
                  <a:tcPr/>
                </a:tc>
                <a:tc>
                  <a:txBody>
                    <a:bodyPr/>
                    <a:lstStyle/>
                    <a:p>
                      <a:r>
                        <a:rPr kumimoji="0" lang="en-US" sz="1800" kern="1200" baseline="0" dirty="0" smtClean="0">
                          <a:solidFill>
                            <a:schemeClr val="dk1"/>
                          </a:solidFill>
                          <a:latin typeface="+mn-lt"/>
                          <a:ea typeface="+mn-ea"/>
                          <a:cs typeface="+mn-cs"/>
                        </a:rPr>
                        <a:t>Low technology, power of local/subjective interpretation. Some nighttime observations.</a:t>
                      </a:r>
                      <a:endParaRPr lang="en-US" dirty="0"/>
                    </a:p>
                  </a:txBody>
                  <a:tcPr/>
                </a:tc>
                <a:tc>
                  <a:txBody>
                    <a:bodyPr/>
                    <a:lstStyle/>
                    <a:p>
                      <a:r>
                        <a:rPr kumimoji="0" lang="en-US" sz="1800" kern="1200" baseline="0" dirty="0" smtClean="0">
                          <a:solidFill>
                            <a:schemeClr val="dk1"/>
                          </a:solidFill>
                          <a:latin typeface="+mn-lt"/>
                          <a:ea typeface="+mn-ea"/>
                          <a:cs typeface="+mn-cs"/>
                        </a:rPr>
                        <a:t>Meteorological cloud or poor visibility can obscure volcanic cloud. </a:t>
                      </a:r>
                    </a:p>
                    <a:p>
                      <a:endParaRPr kumimoji="0" lang="en-US" sz="1800" kern="1200" baseline="0" dirty="0" smtClean="0">
                        <a:solidFill>
                          <a:schemeClr val="dk1"/>
                        </a:solidFill>
                        <a:latin typeface="+mn-lt"/>
                        <a:ea typeface="+mn-ea"/>
                        <a:cs typeface="+mn-cs"/>
                      </a:endParaRPr>
                    </a:p>
                    <a:p>
                      <a:endParaRPr lang="en-US" dirty="0"/>
                    </a:p>
                  </a:txBody>
                  <a:tcPr/>
                </a:tc>
              </a:tr>
            </a:tbl>
          </a:graphicData>
        </a:graphic>
      </p:graphicFrame>
      <p:sp>
        <p:nvSpPr>
          <p:cNvPr id="4" name="Date Placeholder 3"/>
          <p:cNvSpPr>
            <a:spLocks noGrp="1"/>
          </p:cNvSpPr>
          <p:nvPr>
            <p:ph type="dt" sz="quarter" idx="10"/>
          </p:nvPr>
        </p:nvSpPr>
        <p:spPr/>
        <p:txBody>
          <a:bodyPr/>
          <a:lstStyle/>
          <a:p>
            <a:pPr>
              <a:defRPr/>
            </a:pPr>
            <a:fld id="{A815DA9C-0A41-4C4B-825B-CB5B9A0C5D1D}" type="datetime1">
              <a:rPr lang="en-US" smtClean="0"/>
              <a:pPr>
                <a:defRPr/>
              </a:pPr>
              <a:t>5/6/2009</a:t>
            </a:fld>
            <a:endParaRPr lang="en-US"/>
          </a:p>
        </p:txBody>
      </p:sp>
      <p:sp>
        <p:nvSpPr>
          <p:cNvPr id="5" name="Slide Number Placeholder 4"/>
          <p:cNvSpPr>
            <a:spLocks noGrp="1"/>
          </p:cNvSpPr>
          <p:nvPr>
            <p:ph type="sldNum" sz="quarter" idx="12"/>
          </p:nvPr>
        </p:nvSpPr>
        <p:spPr/>
        <p:txBody>
          <a:bodyPr/>
          <a:lstStyle/>
          <a:p>
            <a:pPr>
              <a:defRPr/>
            </a:pPr>
            <a:fld id="{2D033634-BC56-405D-B4D7-68392106B03F}" type="slidenum">
              <a:rPr lang="en-US" smtClean="0"/>
              <a:pPr>
                <a:defRPr/>
              </a:pPr>
              <a:t>40</a:t>
            </a:fld>
            <a:endParaRPr 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533400"/>
          </a:xfrm>
        </p:spPr>
        <p:txBody>
          <a:bodyPr>
            <a:normAutofit fontScale="90000"/>
          </a:bodyPr>
          <a:lstStyle/>
          <a:p>
            <a:pPr eaLnBrk="1" hangingPunct="1">
              <a:defRPr/>
            </a:pPr>
            <a:r>
              <a:rPr lang="en-US" sz="3200" dirty="0" smtClean="0">
                <a:solidFill>
                  <a:srgbClr val="C00000"/>
                </a:solidFill>
              </a:rPr>
              <a:t>Observational Strengths and Weaknesses</a:t>
            </a:r>
            <a:endParaRPr lang="en-US" sz="3200" dirty="0">
              <a:solidFill>
                <a:srgbClr val="C00000"/>
              </a:solidFill>
            </a:endParaRPr>
          </a:p>
        </p:txBody>
      </p:sp>
      <p:graphicFrame>
        <p:nvGraphicFramePr>
          <p:cNvPr id="6" name="Content Placeholder 5"/>
          <p:cNvGraphicFramePr>
            <a:graphicFrameLocks noGrp="1"/>
          </p:cNvGraphicFramePr>
          <p:nvPr>
            <p:ph idx="1"/>
          </p:nvPr>
        </p:nvGraphicFramePr>
        <p:xfrm>
          <a:off x="457200" y="609600"/>
          <a:ext cx="8229600" cy="5791200"/>
        </p:xfrm>
        <a:graphic>
          <a:graphicData uri="http://schemas.openxmlformats.org/drawingml/2006/table">
            <a:tbl>
              <a:tblPr firstRow="1" bandRow="1">
                <a:tableStyleId>{073A0DAA-6AF3-43AB-8588-CEC1D06C72B9}</a:tableStyleId>
              </a:tblPr>
              <a:tblGrid>
                <a:gridCol w="2743200"/>
                <a:gridCol w="2743200"/>
                <a:gridCol w="2743200"/>
              </a:tblGrid>
              <a:tr h="514850">
                <a:tc>
                  <a:txBody>
                    <a:bodyPr/>
                    <a:lstStyle/>
                    <a:p>
                      <a:r>
                        <a:rPr lang="en-US" dirty="0" smtClean="0"/>
                        <a:t>Observational Platform</a:t>
                      </a:r>
                      <a:endParaRPr lang="en-US" dirty="0"/>
                    </a:p>
                  </a:txBody>
                  <a:tcPr/>
                </a:tc>
                <a:tc>
                  <a:txBody>
                    <a:bodyPr/>
                    <a:lstStyle/>
                    <a:p>
                      <a:pPr algn="ctr"/>
                      <a:r>
                        <a:rPr lang="en-US" dirty="0" smtClean="0"/>
                        <a:t>Strength</a:t>
                      </a:r>
                      <a:endParaRPr lang="en-US" dirty="0"/>
                    </a:p>
                  </a:txBody>
                  <a:tcPr/>
                </a:tc>
                <a:tc>
                  <a:txBody>
                    <a:bodyPr/>
                    <a:lstStyle/>
                    <a:p>
                      <a:pPr algn="ctr"/>
                      <a:r>
                        <a:rPr lang="en-US" dirty="0" smtClean="0"/>
                        <a:t>Weakness</a:t>
                      </a:r>
                      <a:endParaRPr lang="en-US" dirty="0"/>
                    </a:p>
                  </a:txBody>
                  <a:tcPr/>
                </a:tc>
              </a:tr>
              <a:tr h="3168377">
                <a:tc>
                  <a:txBody>
                    <a:bodyPr/>
                    <a:lstStyle/>
                    <a:p>
                      <a:r>
                        <a:rPr lang="en-US" dirty="0" smtClean="0"/>
                        <a:t>Aircraft Pilot Reports</a:t>
                      </a:r>
                      <a:endParaRPr lang="en-US" dirty="0"/>
                    </a:p>
                  </a:txBody>
                  <a:tcPr/>
                </a:tc>
                <a:tc>
                  <a:txBody>
                    <a:bodyPr/>
                    <a:lstStyle/>
                    <a:p>
                      <a:r>
                        <a:rPr kumimoji="0" lang="en-US" sz="1800" kern="1200" baseline="0" dirty="0" smtClean="0">
                          <a:solidFill>
                            <a:schemeClr val="dk1"/>
                          </a:solidFill>
                          <a:latin typeface="+mn-lt"/>
                          <a:ea typeface="+mn-ea"/>
                          <a:cs typeface="+mn-cs"/>
                        </a:rPr>
                        <a:t>Airborne perspective. Great viewing distance and aspect. Can also use cameras. Limited nighttime use.	</a:t>
                      </a:r>
                    </a:p>
                    <a:p>
                      <a:endParaRPr kumimoji="0" lang="en-US" sz="1800" kern="1200" baseline="0" dirty="0" smtClean="0">
                        <a:solidFill>
                          <a:schemeClr val="dk1"/>
                        </a:solidFill>
                        <a:latin typeface="+mn-lt"/>
                        <a:ea typeface="+mn-ea"/>
                        <a:cs typeface="+mn-cs"/>
                      </a:endParaRPr>
                    </a:p>
                    <a:p>
                      <a:r>
                        <a:rPr kumimoji="0" lang="en-US" sz="1800" kern="1200" baseline="0" dirty="0" smtClean="0">
                          <a:solidFill>
                            <a:schemeClr val="dk1"/>
                          </a:solidFill>
                          <a:latin typeface="+mn-lt"/>
                          <a:ea typeface="+mn-ea"/>
                          <a:cs typeface="+mn-cs"/>
                        </a:rPr>
                        <a:t>	</a:t>
                      </a:r>
                    </a:p>
                    <a:p>
                      <a:endParaRPr kumimoji="0" lang="en-US" sz="1800" kern="1200" baseline="0" dirty="0" smtClean="0">
                        <a:solidFill>
                          <a:schemeClr val="dk1"/>
                        </a:solidFill>
                        <a:latin typeface="+mn-lt"/>
                        <a:ea typeface="+mn-ea"/>
                        <a:cs typeface="+mn-cs"/>
                      </a:endParaRPr>
                    </a:p>
                    <a:p>
                      <a:pPr algn="l"/>
                      <a:endParaRPr lang="en-US" dirty="0"/>
                    </a:p>
                  </a:txBody>
                  <a:tcPr/>
                </a:tc>
                <a:tc>
                  <a:txBody>
                    <a:bodyPr/>
                    <a:lstStyle/>
                    <a:p>
                      <a:r>
                        <a:rPr kumimoji="0" lang="en-US" sz="1600" kern="1200" baseline="0" dirty="0" smtClean="0">
                          <a:solidFill>
                            <a:schemeClr val="dk1"/>
                          </a:solidFill>
                          <a:latin typeface="+mn-lt"/>
                          <a:ea typeface="+mn-ea"/>
                          <a:cs typeface="+mn-cs"/>
                        </a:rPr>
                        <a:t>Water/ice cloud or other poor visibility can obscure volcanic cloud. Requires some local infrastructure and reliable communications. Limited nighttime use. Pilot weather radar is not sensitive to volcanic ash. </a:t>
                      </a:r>
                      <a:endParaRPr lang="en-US" sz="1600" dirty="0"/>
                    </a:p>
                  </a:txBody>
                  <a:tcPr/>
                </a:tc>
              </a:tr>
              <a:tr h="2107973">
                <a:tc>
                  <a:txBody>
                    <a:bodyPr/>
                    <a:lstStyle/>
                    <a:p>
                      <a:r>
                        <a:rPr kumimoji="0" lang="en-US" sz="1800" kern="1200" baseline="0" dirty="0" smtClean="0">
                          <a:solidFill>
                            <a:schemeClr val="dk1"/>
                          </a:solidFill>
                          <a:latin typeface="+mn-lt"/>
                          <a:ea typeface="+mn-ea"/>
                          <a:cs typeface="+mn-cs"/>
                        </a:rPr>
                        <a:t>Ground Based Weather Radar 	</a:t>
                      </a:r>
                    </a:p>
                    <a:p>
                      <a:endParaRPr kumimoji="0" lang="en-US" sz="1800" kern="1200" baseline="0" dirty="0" smtClean="0">
                        <a:solidFill>
                          <a:schemeClr val="dk1"/>
                        </a:solidFill>
                        <a:latin typeface="+mn-lt"/>
                        <a:ea typeface="+mn-ea"/>
                        <a:cs typeface="+mn-cs"/>
                      </a:endParaRPr>
                    </a:p>
                  </a:txBody>
                  <a:tcPr/>
                </a:tc>
                <a:tc>
                  <a:txBody>
                    <a:bodyPr/>
                    <a:lstStyle/>
                    <a:p>
                      <a:r>
                        <a:rPr kumimoji="0" lang="en-US" sz="1800" kern="1200" baseline="0" dirty="0" smtClean="0">
                          <a:solidFill>
                            <a:schemeClr val="dk1"/>
                          </a:solidFill>
                          <a:latin typeface="+mn-lt"/>
                          <a:ea typeface="+mn-ea"/>
                          <a:cs typeface="+mn-cs"/>
                        </a:rPr>
                        <a:t>Can measure height and position of larger particles in ash cloud. 	</a:t>
                      </a:r>
                    </a:p>
                    <a:p>
                      <a:endParaRPr kumimoji="0" lang="en-US" sz="1800" kern="1200" baseline="0" dirty="0" smtClean="0">
                        <a:solidFill>
                          <a:schemeClr val="dk1"/>
                        </a:solidFill>
                        <a:latin typeface="+mn-lt"/>
                        <a:ea typeface="+mn-ea"/>
                        <a:cs typeface="+mn-cs"/>
                      </a:endParaRPr>
                    </a:p>
                    <a:p>
                      <a:endParaRPr kumimoji="0" lang="en-US" sz="1800" kern="1200" baseline="0" dirty="0" smtClean="0">
                        <a:solidFill>
                          <a:schemeClr val="dk1"/>
                        </a:solidFill>
                        <a:latin typeface="+mn-lt"/>
                        <a:ea typeface="+mn-ea"/>
                        <a:cs typeface="+mn-cs"/>
                      </a:endParaRPr>
                    </a:p>
                    <a:p>
                      <a:endParaRPr lang="en-US" dirty="0"/>
                    </a:p>
                  </a:txBody>
                  <a:tcPr/>
                </a:tc>
                <a:tc>
                  <a:txBody>
                    <a:bodyPr/>
                    <a:lstStyle/>
                    <a:p>
                      <a:r>
                        <a:rPr kumimoji="0" lang="en-US" sz="1600" kern="1200" baseline="0" dirty="0" smtClean="0">
                          <a:solidFill>
                            <a:schemeClr val="dk1"/>
                          </a:solidFill>
                          <a:latin typeface="+mn-lt"/>
                          <a:ea typeface="+mn-ea"/>
                          <a:cs typeface="+mn-cs"/>
                        </a:rPr>
                        <a:t>Expensive ground stations and limited range. May not detect smaller particles. Obscured by heavy rain. Requires advanced local infrastructure/ communications and must be well staffed.</a:t>
                      </a:r>
                      <a:endParaRPr lang="en-US" dirty="0"/>
                    </a:p>
                  </a:txBody>
                  <a:tcPr/>
                </a:tc>
              </a:tr>
            </a:tbl>
          </a:graphicData>
        </a:graphic>
      </p:graphicFrame>
      <p:sp>
        <p:nvSpPr>
          <p:cNvPr id="4" name="Date Placeholder 3"/>
          <p:cNvSpPr>
            <a:spLocks noGrp="1"/>
          </p:cNvSpPr>
          <p:nvPr>
            <p:ph type="dt" sz="quarter" idx="10"/>
          </p:nvPr>
        </p:nvSpPr>
        <p:spPr/>
        <p:txBody>
          <a:bodyPr/>
          <a:lstStyle/>
          <a:p>
            <a:pPr>
              <a:defRPr/>
            </a:pPr>
            <a:fld id="{A815DA9C-0A41-4C4B-825B-CB5B9A0C5D1D}" type="datetime1">
              <a:rPr lang="en-US" smtClean="0"/>
              <a:pPr>
                <a:defRPr/>
              </a:pPr>
              <a:t>5/6/2009</a:t>
            </a:fld>
            <a:endParaRPr lang="en-US"/>
          </a:p>
        </p:txBody>
      </p:sp>
      <p:sp>
        <p:nvSpPr>
          <p:cNvPr id="5" name="Slide Number Placeholder 4"/>
          <p:cNvSpPr>
            <a:spLocks noGrp="1"/>
          </p:cNvSpPr>
          <p:nvPr>
            <p:ph type="sldNum" sz="quarter" idx="12"/>
          </p:nvPr>
        </p:nvSpPr>
        <p:spPr/>
        <p:txBody>
          <a:bodyPr/>
          <a:lstStyle/>
          <a:p>
            <a:pPr>
              <a:defRPr/>
            </a:pPr>
            <a:fld id="{C32B3EDD-CD54-4126-8F16-F10F9BEEE161}" type="slidenum">
              <a:rPr lang="en-US" smtClean="0"/>
              <a:pPr>
                <a:defRPr/>
              </a:pPr>
              <a:t>41</a:t>
            </a:fld>
            <a:endParaRPr lang="en-US"/>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0000" r="-29000" b="-30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267200" y="0"/>
            <a:ext cx="3657600" cy="1143000"/>
          </a:xfrm>
        </p:spPr>
        <p:txBody>
          <a:bodyPr>
            <a:noAutofit/>
          </a:bodyPr>
          <a:lstStyle/>
          <a:p>
            <a:pPr eaLnBrk="1" hangingPunct="1">
              <a:defRPr/>
            </a:pPr>
            <a:r>
              <a:rPr lang="en-US" sz="3200" dirty="0" smtClean="0"/>
              <a:t>Goals of Using Satellite Data</a:t>
            </a:r>
            <a:endParaRPr lang="en-US" sz="3200" dirty="0"/>
          </a:p>
        </p:txBody>
      </p:sp>
      <p:sp>
        <p:nvSpPr>
          <p:cNvPr id="29699" name="Content Placeholder 2"/>
          <p:cNvSpPr>
            <a:spLocks noGrp="1"/>
          </p:cNvSpPr>
          <p:nvPr>
            <p:ph sz="half" idx="1"/>
          </p:nvPr>
        </p:nvSpPr>
        <p:spPr>
          <a:xfrm>
            <a:off x="5105400" y="1143000"/>
            <a:ext cx="4038600" cy="5715000"/>
          </a:xfrm>
        </p:spPr>
        <p:txBody>
          <a:bodyPr/>
          <a:lstStyle/>
          <a:p>
            <a:pPr eaLnBrk="1" hangingPunct="1"/>
            <a:r>
              <a:rPr lang="en-US" sz="2400" dirty="0" smtClean="0">
                <a:solidFill>
                  <a:srgbClr val="FF0000"/>
                </a:solidFill>
              </a:rPr>
              <a:t>Producing temporal and spatial distribution of ash and gases produced a volcanic eruption</a:t>
            </a:r>
          </a:p>
          <a:p>
            <a:pPr eaLnBrk="1" hangingPunct="1"/>
            <a:r>
              <a:rPr lang="en-US" sz="2400" dirty="0" smtClean="0">
                <a:solidFill>
                  <a:srgbClr val="FF0000"/>
                </a:solidFill>
              </a:rPr>
              <a:t>Contributing to a “baseline” data set for quantifying future changes in a give volcano</a:t>
            </a:r>
          </a:p>
          <a:p>
            <a:pPr eaLnBrk="1" hangingPunct="1"/>
            <a:r>
              <a:rPr lang="en-US" sz="2400" dirty="0" smtClean="0">
                <a:solidFill>
                  <a:srgbClr val="FF0000"/>
                </a:solidFill>
              </a:rPr>
              <a:t>Contributing to a “model” data set that can produce future movement of ash or gases</a:t>
            </a:r>
          </a:p>
          <a:p>
            <a:pPr eaLnBrk="1" hangingPunct="1"/>
            <a:endParaRPr lang="en-US" dirty="0" smtClean="0"/>
          </a:p>
        </p:txBody>
      </p:sp>
      <p:sp>
        <p:nvSpPr>
          <p:cNvPr id="29700" name="Content Placeholder 5"/>
          <p:cNvSpPr>
            <a:spLocks noGrp="1"/>
          </p:cNvSpPr>
          <p:nvPr>
            <p:ph sz="half" idx="2"/>
          </p:nvPr>
        </p:nvSpPr>
        <p:spPr>
          <a:xfrm>
            <a:off x="0" y="152400"/>
            <a:ext cx="4038600" cy="4495800"/>
          </a:xfrm>
        </p:spPr>
        <p:txBody>
          <a:bodyPr/>
          <a:lstStyle/>
          <a:p>
            <a:pPr eaLnBrk="1" hangingPunct="1"/>
            <a:r>
              <a:rPr lang="en-US" sz="2400" dirty="0" smtClean="0">
                <a:solidFill>
                  <a:srgbClr val="FF0000"/>
                </a:solidFill>
              </a:rPr>
              <a:t>Quick and efficient detection of an eruption (ash) plume</a:t>
            </a:r>
          </a:p>
          <a:p>
            <a:pPr eaLnBrk="1" hangingPunct="1"/>
            <a:r>
              <a:rPr lang="en-US" sz="2400" dirty="0" smtClean="0">
                <a:solidFill>
                  <a:srgbClr val="FF0000"/>
                </a:solidFill>
              </a:rPr>
              <a:t>Monitoring of the thermal energy emitted from the volcano</a:t>
            </a:r>
          </a:p>
          <a:p>
            <a:pPr eaLnBrk="1" hangingPunct="1"/>
            <a:r>
              <a:rPr lang="en-US" sz="2400" dirty="0" smtClean="0">
                <a:solidFill>
                  <a:srgbClr val="FF0000"/>
                </a:solidFill>
              </a:rPr>
              <a:t>Mapping of the surface deformation of a volcano, including topography and topographic change</a:t>
            </a:r>
          </a:p>
          <a:p>
            <a:pPr eaLnBrk="1" hangingPunct="1"/>
            <a:endParaRPr lang="en-US" dirty="0"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5/6/2009</a:t>
            </a:fld>
            <a:endParaRPr lang="en-US"/>
          </a:p>
        </p:txBody>
      </p:sp>
      <p:sp>
        <p:nvSpPr>
          <p:cNvPr id="5" name="Slide Number Placeholder 4"/>
          <p:cNvSpPr>
            <a:spLocks noGrp="1"/>
          </p:cNvSpPr>
          <p:nvPr>
            <p:ph type="sldNum" sz="quarter" idx="12"/>
          </p:nvPr>
        </p:nvSpPr>
        <p:spPr/>
        <p:txBody>
          <a:bodyPr/>
          <a:lstStyle/>
          <a:p>
            <a:pPr>
              <a:defRPr/>
            </a:pPr>
            <a:fld id="{72BDB1AE-0008-41A4-B691-4B3CCD2F407B}" type="slidenum">
              <a:rPr lang="en-US" smtClean="0"/>
              <a:pPr>
                <a:defRPr/>
              </a:pPr>
              <a:t>42</a:t>
            </a:fld>
            <a:endParaRPr lang="en-US"/>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C00000"/>
                </a:solidFill>
              </a:rPr>
              <a:t>Satellite Products Used:</a:t>
            </a:r>
            <a:endParaRPr lang="en-US" dirty="0">
              <a:solidFill>
                <a:srgbClr val="C00000"/>
              </a:solidFill>
            </a:endParaRPr>
          </a:p>
        </p:txBody>
      </p:sp>
      <p:sp>
        <p:nvSpPr>
          <p:cNvPr id="30723" name="Content Placeholder 6"/>
          <p:cNvSpPr>
            <a:spLocks noGrp="1"/>
          </p:cNvSpPr>
          <p:nvPr>
            <p:ph idx="1"/>
          </p:nvPr>
        </p:nvSpPr>
        <p:spPr/>
        <p:txBody>
          <a:bodyPr/>
          <a:lstStyle/>
          <a:p>
            <a:pPr eaLnBrk="1" hangingPunct="1"/>
            <a:r>
              <a:rPr lang="en-US" smtClean="0">
                <a:solidFill>
                  <a:schemeClr val="bg1"/>
                </a:solidFill>
              </a:rPr>
              <a:t>NOAA’s GOES and POES (NPOESS in the future) Satellites; Japan’s MTSAT series; Europe’s Meteosat  series.</a:t>
            </a:r>
          </a:p>
          <a:p>
            <a:pPr lvl="1" eaLnBrk="1" hangingPunct="1"/>
            <a:r>
              <a:rPr lang="en-US" smtClean="0">
                <a:solidFill>
                  <a:schemeClr val="bg1"/>
                </a:solidFill>
              </a:rPr>
              <a:t>Visible, Shortwave IR, Longwave IR and Differencing Products.</a:t>
            </a:r>
          </a:p>
          <a:p>
            <a:pPr lvl="1" eaLnBrk="1" hangingPunct="1"/>
            <a:r>
              <a:rPr lang="en-US" smtClean="0">
                <a:solidFill>
                  <a:schemeClr val="bg1"/>
                </a:solidFill>
              </a:rPr>
              <a:t> GOES and POES CIRA Products, including:</a:t>
            </a:r>
          </a:p>
          <a:p>
            <a:pPr lvl="2" eaLnBrk="1" hangingPunct="1"/>
            <a:r>
              <a:rPr lang="en-US" smtClean="0">
                <a:solidFill>
                  <a:schemeClr val="bg1"/>
                </a:solidFill>
              </a:rPr>
              <a:t>Tropical RAMSDIS online</a:t>
            </a:r>
          </a:p>
          <a:p>
            <a:pPr lvl="2" eaLnBrk="1" hangingPunct="1"/>
            <a:r>
              <a:rPr lang="en-US" smtClean="0">
                <a:solidFill>
                  <a:schemeClr val="bg1"/>
                </a:solidFill>
              </a:rPr>
              <a:t>RMTC Real-time Satellite Imagery</a:t>
            </a:r>
          </a:p>
          <a:p>
            <a:pPr lvl="2" eaLnBrk="1" hangingPunct="1"/>
            <a:r>
              <a:rPr lang="en-US" smtClean="0">
                <a:solidFill>
                  <a:schemeClr val="bg1"/>
                </a:solidFill>
              </a:rPr>
              <a:t>Many experimental GOES and POES products @: (</a:t>
            </a:r>
            <a:r>
              <a:rPr lang="en-US" smtClean="0">
                <a:solidFill>
                  <a:schemeClr val="bg1"/>
                </a:solidFill>
                <a:hlinkClick r:id="rId3"/>
              </a:rPr>
              <a:t>http://www.cira.colostate.edu/cira/RAMM/Rmsdsol/ROLEX.html</a:t>
            </a:r>
            <a:r>
              <a:rPr lang="en-US" smtClean="0">
                <a:solidFill>
                  <a:schemeClr val="bg1"/>
                </a:solidFill>
              </a:rPr>
              <a:t>)</a:t>
            </a:r>
          </a:p>
          <a:p>
            <a:pPr lvl="1" eaLnBrk="1" hangingPunct="1">
              <a:buFont typeface="Wingdings 2" pitchFamily="18" charset="2"/>
              <a:buNone/>
            </a:pPr>
            <a:endParaRPr lang="en-US" smtClean="0">
              <a:solidFill>
                <a:schemeClr val="bg1"/>
              </a:solidFill>
            </a:endParaRPr>
          </a:p>
        </p:txBody>
      </p:sp>
      <p:sp>
        <p:nvSpPr>
          <p:cNvPr id="5" name="Date Placeholder 4"/>
          <p:cNvSpPr>
            <a:spLocks noGrp="1"/>
          </p:cNvSpPr>
          <p:nvPr>
            <p:ph type="dt" sz="quarter" idx="10"/>
          </p:nvPr>
        </p:nvSpPr>
        <p:spPr/>
        <p:txBody>
          <a:bodyPr/>
          <a:lstStyle/>
          <a:p>
            <a:pPr>
              <a:defRPr/>
            </a:pPr>
            <a:fld id="{C0D8C9CC-5FA0-489E-8BA1-08ACA3265342}" type="datetime1">
              <a:rPr lang="en-US" smtClean="0"/>
              <a:pPr>
                <a:defRPr/>
              </a:pPr>
              <a:t>5/6/2009</a:t>
            </a:fld>
            <a:endParaRPr lang="en-US"/>
          </a:p>
        </p:txBody>
      </p:sp>
      <p:sp>
        <p:nvSpPr>
          <p:cNvPr id="6" name="Slide Number Placeholder 5"/>
          <p:cNvSpPr>
            <a:spLocks noGrp="1"/>
          </p:cNvSpPr>
          <p:nvPr>
            <p:ph type="sldNum" sz="quarter" idx="12"/>
          </p:nvPr>
        </p:nvSpPr>
        <p:spPr/>
        <p:txBody>
          <a:bodyPr/>
          <a:lstStyle/>
          <a:p>
            <a:pPr>
              <a:defRPr/>
            </a:pPr>
            <a:fld id="{49101B27-9BC9-4B99-B754-765278D8A67A}" type="slidenum">
              <a:rPr lang="en-US" smtClean="0"/>
              <a:pPr>
                <a:defRPr/>
              </a:pPr>
              <a:t>43</a:t>
            </a:fld>
            <a:endParaRPr lang="en-US"/>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C00000"/>
                </a:solidFill>
              </a:rPr>
              <a:t>Satellite Products Used…:</a:t>
            </a:r>
            <a:endParaRPr lang="en-US" dirty="0">
              <a:solidFill>
                <a:srgbClr val="C00000"/>
              </a:solidFill>
            </a:endParaRPr>
          </a:p>
        </p:txBody>
      </p:sp>
      <p:sp>
        <p:nvSpPr>
          <p:cNvPr id="31747" name="Content Placeholder 2"/>
          <p:cNvSpPr>
            <a:spLocks noGrp="1"/>
          </p:cNvSpPr>
          <p:nvPr>
            <p:ph idx="1"/>
          </p:nvPr>
        </p:nvSpPr>
        <p:spPr>
          <a:xfrm>
            <a:off x="457200" y="1981200"/>
            <a:ext cx="8229600" cy="3886200"/>
          </a:xfrm>
        </p:spPr>
        <p:txBody>
          <a:bodyPr/>
          <a:lstStyle/>
          <a:p>
            <a:pPr eaLnBrk="1" hangingPunct="1"/>
            <a:r>
              <a:rPr lang="en-US" smtClean="0">
                <a:solidFill>
                  <a:schemeClr val="bg1"/>
                </a:solidFill>
              </a:rPr>
              <a:t>GOES and POES  Principal Component Images (PCI)</a:t>
            </a:r>
          </a:p>
          <a:p>
            <a:pPr eaLnBrk="1" hangingPunct="1"/>
            <a:r>
              <a:rPr lang="en-US" smtClean="0">
                <a:solidFill>
                  <a:schemeClr val="bg1"/>
                </a:solidFill>
              </a:rPr>
              <a:t>GOES and POES Gary Ellrod Derived Products</a:t>
            </a:r>
          </a:p>
          <a:p>
            <a:pPr eaLnBrk="1" hangingPunct="1"/>
            <a:r>
              <a:rPr lang="en-US" smtClean="0">
                <a:solidFill>
                  <a:schemeClr val="bg1"/>
                </a:solidFill>
              </a:rPr>
              <a:t>Aura-OMI  (Ozone Monitoring Instrument) </a:t>
            </a:r>
          </a:p>
          <a:p>
            <a:pPr lvl="1" eaLnBrk="1" hangingPunct="1"/>
            <a:r>
              <a:rPr lang="en-US" smtClean="0">
                <a:solidFill>
                  <a:schemeClr val="bg1"/>
                </a:solidFill>
              </a:rPr>
              <a:t>OMI Instruments can distinguish between aerosol types, such as smoke, dust, and sulfates ( excellent for detecting and following SO</a:t>
            </a:r>
            <a:r>
              <a:rPr lang="en-US" sz="1800" smtClean="0">
                <a:solidFill>
                  <a:schemeClr val="bg1"/>
                </a:solidFill>
              </a:rPr>
              <a:t>2</a:t>
            </a:r>
            <a:r>
              <a:rPr lang="en-US" smtClean="0">
                <a:solidFill>
                  <a:schemeClr val="bg1"/>
                </a:solidFill>
              </a:rPr>
              <a:t> plumes).</a:t>
            </a:r>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5/6/2009</a:t>
            </a:fld>
            <a:endParaRPr lang="en-US"/>
          </a:p>
        </p:txBody>
      </p:sp>
      <p:sp>
        <p:nvSpPr>
          <p:cNvPr id="5" name="Slide Number Placeholder 4"/>
          <p:cNvSpPr>
            <a:spLocks noGrp="1"/>
          </p:cNvSpPr>
          <p:nvPr>
            <p:ph type="sldNum" sz="quarter" idx="12"/>
          </p:nvPr>
        </p:nvSpPr>
        <p:spPr/>
        <p:txBody>
          <a:bodyPr/>
          <a:lstStyle/>
          <a:p>
            <a:pPr>
              <a:defRPr/>
            </a:pPr>
            <a:fld id="{635756C4-80DE-4321-95C9-9CF72F2DDA06}" type="slidenum">
              <a:rPr lang="en-US" smtClean="0"/>
              <a:pPr>
                <a:defRPr/>
              </a:pPr>
              <a:t>44</a:t>
            </a:fld>
            <a:endParaRPr lang="en-US"/>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r="-3000"/>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457200" y="2971800"/>
            <a:ext cx="8229600" cy="1143000"/>
          </a:xfrm>
        </p:spPr>
        <p:txBody>
          <a:bodyPr/>
          <a:lstStyle/>
          <a:p>
            <a:pPr eaLnBrk="1" hangingPunct="1">
              <a:defRPr/>
            </a:pPr>
            <a:r>
              <a:rPr lang="en-US" dirty="0" smtClean="0">
                <a:solidFill>
                  <a:srgbClr val="C00000"/>
                </a:solidFill>
              </a:rPr>
              <a:t>Observational Examples</a:t>
            </a:r>
            <a:endParaRPr lang="en-US"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5/6/2009</a:t>
            </a:fld>
            <a:endParaRPr lang="en-US"/>
          </a:p>
        </p:txBody>
      </p:sp>
      <p:sp>
        <p:nvSpPr>
          <p:cNvPr id="5" name="Slide Number Placeholder 4"/>
          <p:cNvSpPr>
            <a:spLocks noGrp="1"/>
          </p:cNvSpPr>
          <p:nvPr>
            <p:ph type="sldNum" sz="quarter" idx="12"/>
          </p:nvPr>
        </p:nvSpPr>
        <p:spPr/>
        <p:txBody>
          <a:bodyPr/>
          <a:lstStyle/>
          <a:p>
            <a:pPr>
              <a:defRPr/>
            </a:pPr>
            <a:fld id="{FB18A830-C6C2-4373-AC91-D8CB80442E15}" type="slidenum">
              <a:rPr lang="en-US" smtClean="0"/>
              <a:pPr>
                <a:defRPr/>
              </a:pPr>
              <a:t>45</a:t>
            </a:fld>
            <a:endParaRPr lang="en-US"/>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9000" r="-9000"/>
          </a:stretch>
        </a:blip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pPr eaLnBrk="1" hangingPunct="1">
              <a:defRPr/>
            </a:pPr>
            <a:r>
              <a:rPr lang="en-US" dirty="0" err="1" smtClean="0">
                <a:solidFill>
                  <a:srgbClr val="FF0000"/>
                </a:solidFill>
              </a:rPr>
              <a:t>Kasatochi</a:t>
            </a:r>
            <a:r>
              <a:rPr lang="en-US" dirty="0" smtClean="0">
                <a:solidFill>
                  <a:srgbClr val="FF0000"/>
                </a:solidFill>
              </a:rPr>
              <a:t>, GOES West, Visible Image Aug. 7, 2008</a:t>
            </a:r>
            <a:endParaRPr lang="en-US" dirty="0">
              <a:solidFill>
                <a:srgbClr val="FF0000"/>
              </a:solidFill>
            </a:endParaRPr>
          </a:p>
        </p:txBody>
      </p:sp>
      <p:sp>
        <p:nvSpPr>
          <p:cNvPr id="5" name="Date Placeholder 4"/>
          <p:cNvSpPr>
            <a:spLocks noGrp="1"/>
          </p:cNvSpPr>
          <p:nvPr>
            <p:ph type="dt" sz="quarter" idx="10"/>
          </p:nvPr>
        </p:nvSpPr>
        <p:spPr/>
        <p:txBody>
          <a:bodyPr/>
          <a:lstStyle/>
          <a:p>
            <a:pPr>
              <a:defRPr/>
            </a:pPr>
            <a:fld id="{C0D8C9CC-5FA0-489E-8BA1-08ACA3265342}" type="datetime1">
              <a:rPr lang="en-US" smtClean="0"/>
              <a:pPr>
                <a:defRPr/>
              </a:pPr>
              <a:t>5/6/2009</a:t>
            </a:fld>
            <a:endParaRPr lang="en-US"/>
          </a:p>
        </p:txBody>
      </p:sp>
      <p:sp>
        <p:nvSpPr>
          <p:cNvPr id="6" name="Slide Number Placeholder 5"/>
          <p:cNvSpPr>
            <a:spLocks noGrp="1"/>
          </p:cNvSpPr>
          <p:nvPr>
            <p:ph type="sldNum" sz="quarter" idx="12"/>
          </p:nvPr>
        </p:nvSpPr>
        <p:spPr/>
        <p:txBody>
          <a:bodyPr/>
          <a:lstStyle/>
          <a:p>
            <a:pPr>
              <a:defRPr/>
            </a:pPr>
            <a:fld id="{DC7C60B6-5BCD-40F0-8C3E-A3A4775CD448}" type="slidenum">
              <a:rPr lang="en-US" smtClean="0"/>
              <a:pPr>
                <a:defRPr/>
              </a:pPr>
              <a:t>46</a:t>
            </a:fld>
            <a:endParaRPr lang="en-US"/>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9" name="Title 8"/>
          <p:cNvSpPr>
            <a:spLocks noGrp="1"/>
          </p:cNvSpPr>
          <p:nvPr>
            <p:ph type="title"/>
          </p:nvPr>
        </p:nvSpPr>
        <p:spPr>
          <a:xfrm>
            <a:off x="0" y="0"/>
            <a:ext cx="8229600" cy="914400"/>
          </a:xfrm>
        </p:spPr>
        <p:txBody>
          <a:bodyPr>
            <a:normAutofit fontScale="90000"/>
          </a:bodyPr>
          <a:lstStyle/>
          <a:p>
            <a:pPr algn="l" eaLnBrk="1" hangingPunct="1">
              <a:defRPr/>
            </a:pPr>
            <a:r>
              <a:rPr lang="en-US" sz="3200" dirty="0" err="1" smtClean="0">
                <a:solidFill>
                  <a:srgbClr val="FF0000"/>
                </a:solidFill>
              </a:rPr>
              <a:t>Okmok</a:t>
            </a:r>
            <a:r>
              <a:rPr lang="en-US" sz="3200" dirty="0" smtClean="0">
                <a:solidFill>
                  <a:srgbClr val="FF0000"/>
                </a:solidFill>
              </a:rPr>
              <a:t>, Terra/MODIS, Visible Image</a:t>
            </a:r>
            <a:br>
              <a:rPr lang="en-US" sz="3200" dirty="0" smtClean="0">
                <a:solidFill>
                  <a:srgbClr val="FF0000"/>
                </a:solidFill>
              </a:rPr>
            </a:br>
            <a:r>
              <a:rPr lang="en-US" sz="3200" dirty="0" smtClean="0">
                <a:solidFill>
                  <a:srgbClr val="FF0000"/>
                </a:solidFill>
              </a:rPr>
              <a:t>  July 13, 2008</a:t>
            </a:r>
            <a:endParaRPr lang="en-US" sz="3200" dirty="0">
              <a:solidFill>
                <a:srgbClr val="FF0000"/>
              </a:solidFill>
            </a:endParaRPr>
          </a:p>
        </p:txBody>
      </p:sp>
      <p:sp>
        <p:nvSpPr>
          <p:cNvPr id="5" name="Date Placeholder 4"/>
          <p:cNvSpPr>
            <a:spLocks noGrp="1"/>
          </p:cNvSpPr>
          <p:nvPr>
            <p:ph type="dt" sz="quarter" idx="10"/>
          </p:nvPr>
        </p:nvSpPr>
        <p:spPr/>
        <p:txBody>
          <a:bodyPr/>
          <a:lstStyle/>
          <a:p>
            <a:pPr>
              <a:defRPr/>
            </a:pPr>
            <a:fld id="{C0D8C9CC-5FA0-489E-8BA1-08ACA3265342}" type="datetime1">
              <a:rPr lang="en-US" smtClean="0"/>
              <a:pPr>
                <a:defRPr/>
              </a:pPr>
              <a:t>5/6/2009</a:t>
            </a:fld>
            <a:endParaRPr lang="en-US"/>
          </a:p>
        </p:txBody>
      </p:sp>
      <p:sp>
        <p:nvSpPr>
          <p:cNvPr id="6" name="Slide Number Placeholder 5"/>
          <p:cNvSpPr>
            <a:spLocks noGrp="1"/>
          </p:cNvSpPr>
          <p:nvPr>
            <p:ph type="sldNum" sz="quarter" idx="12"/>
          </p:nvPr>
        </p:nvSpPr>
        <p:spPr/>
        <p:txBody>
          <a:bodyPr/>
          <a:lstStyle/>
          <a:p>
            <a:pPr>
              <a:defRPr/>
            </a:pPr>
            <a:fld id="{A8C384C2-85E0-4B77-8EE9-7F7D75B3C2C3}" type="slidenum">
              <a:rPr lang="en-US" smtClean="0"/>
              <a:pPr>
                <a:defRPr/>
              </a:pPr>
              <a:t>47</a:t>
            </a:fld>
            <a:endParaRPr lang="en-US"/>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8000" b="-18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pPr eaLnBrk="1" hangingPunct="1">
              <a:defRPr/>
            </a:pPr>
            <a:r>
              <a:rPr lang="en-US" dirty="0" err="1" smtClean="0">
                <a:solidFill>
                  <a:srgbClr val="C00000"/>
                </a:solidFill>
              </a:rPr>
              <a:t>Kasatochi</a:t>
            </a:r>
            <a:r>
              <a:rPr lang="en-US" dirty="0" smtClean="0">
                <a:solidFill>
                  <a:srgbClr val="C00000"/>
                </a:solidFill>
              </a:rPr>
              <a:t>, NOAA 18 AVHRR, Channel 4, August 8, 2008</a:t>
            </a:r>
            <a:endParaRPr lang="en-US" dirty="0">
              <a:solidFill>
                <a:srgbClr val="C00000"/>
              </a:solidFill>
            </a:endParaRPr>
          </a:p>
        </p:txBody>
      </p:sp>
      <p:sp>
        <p:nvSpPr>
          <p:cNvPr id="3" name="Date Placeholder 2"/>
          <p:cNvSpPr>
            <a:spLocks noGrp="1"/>
          </p:cNvSpPr>
          <p:nvPr>
            <p:ph type="dt" sz="quarter" idx="10"/>
          </p:nvPr>
        </p:nvSpPr>
        <p:spPr/>
        <p:txBody>
          <a:bodyPr/>
          <a:lstStyle/>
          <a:p>
            <a:pPr>
              <a:defRPr/>
            </a:pPr>
            <a:fld id="{C3EA5722-9198-4D21-98C8-2D11338EE00A}" type="datetime1">
              <a:rPr lang="en-US" smtClean="0"/>
              <a:pPr>
                <a:defRPr/>
              </a:pPr>
              <a:t>5/6/2009</a:t>
            </a:fld>
            <a:endParaRPr lang="en-US"/>
          </a:p>
        </p:txBody>
      </p:sp>
      <p:sp>
        <p:nvSpPr>
          <p:cNvPr id="4" name="Slide Number Placeholder 3"/>
          <p:cNvSpPr>
            <a:spLocks noGrp="1"/>
          </p:cNvSpPr>
          <p:nvPr>
            <p:ph type="sldNum" sz="quarter" idx="12"/>
          </p:nvPr>
        </p:nvSpPr>
        <p:spPr/>
        <p:txBody>
          <a:bodyPr/>
          <a:lstStyle/>
          <a:p>
            <a:pPr>
              <a:defRPr/>
            </a:pPr>
            <a:fld id="{4FCED614-1182-4E17-BC4A-803B6F8D5F02}" type="slidenum">
              <a:rPr lang="en-US" smtClean="0"/>
              <a:pPr>
                <a:defRPr/>
              </a:pPr>
              <a:t>48</a:t>
            </a:fld>
            <a:endParaRPr lang="en-US"/>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5" name="Rectangle 2"/>
          <p:cNvSpPr>
            <a:spLocks noGrp="1" noChangeArrowheads="1"/>
          </p:cNvSpPr>
          <p:nvPr>
            <p:ph type="title"/>
          </p:nvPr>
        </p:nvSpPr>
        <p:spPr/>
        <p:txBody>
          <a:bodyPr/>
          <a:lstStyle/>
          <a:p>
            <a:pPr eaLnBrk="1" fontAlgn="auto" hangingPunct="1">
              <a:spcAft>
                <a:spcPts val="0"/>
              </a:spcAft>
              <a:defRPr/>
            </a:pPr>
            <a:r>
              <a:rPr lang="en-US" dirty="0" smtClean="0"/>
              <a:t>Split-window IR detection</a:t>
            </a:r>
          </a:p>
        </p:txBody>
      </p:sp>
      <p:sp>
        <p:nvSpPr>
          <p:cNvPr id="10246" name="Rectangle 3"/>
          <p:cNvSpPr>
            <a:spLocks noGrp="1" noChangeArrowheads="1"/>
          </p:cNvSpPr>
          <p:nvPr>
            <p:ph idx="1"/>
          </p:nvPr>
        </p:nvSpPr>
        <p:spPr>
          <a:xfrm>
            <a:off x="685800" y="1752600"/>
            <a:ext cx="8077200" cy="4343400"/>
          </a:xfrm>
        </p:spPr>
        <p:txBody>
          <a:bodyPr>
            <a:normAutofit fontScale="92500" lnSpcReduction="10000"/>
          </a:bodyPr>
          <a:lstStyle/>
          <a:p>
            <a:pPr marL="548640" indent="-411480" eaLnBrk="1" fontAlgn="auto" hangingPunct="1">
              <a:lnSpc>
                <a:spcPct val="90000"/>
              </a:lnSpc>
              <a:spcAft>
                <a:spcPts val="0"/>
              </a:spcAft>
              <a:buClr>
                <a:schemeClr val="tx1">
                  <a:shade val="95000"/>
                </a:schemeClr>
              </a:buClr>
              <a:buFont typeface="Wingdings 2"/>
              <a:buChar char=""/>
              <a:defRPr/>
            </a:pPr>
            <a:r>
              <a:rPr lang="en-US" dirty="0" smtClean="0">
                <a:solidFill>
                  <a:schemeClr val="bg1"/>
                </a:solidFill>
              </a:rPr>
              <a:t>Emissivity of silicate particles:</a:t>
            </a:r>
          </a:p>
          <a:p>
            <a:pPr marL="548640" indent="-411480" eaLnBrk="1" fontAlgn="auto" hangingPunct="1">
              <a:lnSpc>
                <a:spcPct val="90000"/>
              </a:lnSpc>
              <a:spcAft>
                <a:spcPts val="0"/>
              </a:spcAft>
              <a:buClr>
                <a:schemeClr val="tx1">
                  <a:shade val="95000"/>
                </a:schemeClr>
              </a:buClr>
              <a:buNone/>
              <a:defRPr/>
            </a:pPr>
            <a:r>
              <a:rPr lang="en-US" dirty="0" smtClean="0">
                <a:solidFill>
                  <a:schemeClr val="bg1"/>
                </a:solidFill>
              </a:rPr>
              <a:t>	lower at 11 µm than at 12 µm</a:t>
            </a:r>
          </a:p>
          <a:p>
            <a:pPr marL="548640" indent="-411480" eaLnBrk="1" fontAlgn="auto" hangingPunct="1">
              <a:lnSpc>
                <a:spcPct val="90000"/>
              </a:lnSpc>
              <a:spcAft>
                <a:spcPts val="0"/>
              </a:spcAft>
              <a:buClr>
                <a:schemeClr val="tx1">
                  <a:shade val="95000"/>
                </a:schemeClr>
              </a:buClr>
              <a:buFont typeface="Wingdings 2"/>
              <a:buChar char=""/>
              <a:defRPr/>
            </a:pPr>
            <a:r>
              <a:rPr lang="en-US" dirty="0" smtClean="0">
                <a:solidFill>
                  <a:schemeClr val="bg1"/>
                </a:solidFill>
              </a:rPr>
              <a:t>Emissivity of water/ice particles is the opposite: higher at 11 µm and lower at 12 µm</a:t>
            </a:r>
          </a:p>
          <a:p>
            <a:pPr marL="548640" indent="-411480" eaLnBrk="1" fontAlgn="auto" hangingPunct="1">
              <a:lnSpc>
                <a:spcPct val="90000"/>
              </a:lnSpc>
              <a:spcAft>
                <a:spcPts val="0"/>
              </a:spcAft>
              <a:buClr>
                <a:schemeClr val="tx1">
                  <a:shade val="95000"/>
                </a:schemeClr>
              </a:buClr>
              <a:buFont typeface="Wingdings 2"/>
              <a:buChar char=""/>
              <a:defRPr/>
            </a:pPr>
            <a:r>
              <a:rPr lang="en-US" dirty="0" smtClean="0">
                <a:solidFill>
                  <a:schemeClr val="bg1"/>
                </a:solidFill>
              </a:rPr>
              <a:t>In general, ash clouds can be detected the Brightness Temperature Difference (BTD):</a:t>
            </a:r>
          </a:p>
          <a:p>
            <a:pPr marL="548640" indent="-411480" eaLnBrk="1" fontAlgn="auto" hangingPunct="1">
              <a:lnSpc>
                <a:spcPct val="90000"/>
              </a:lnSpc>
              <a:spcAft>
                <a:spcPts val="0"/>
              </a:spcAft>
              <a:buClr>
                <a:schemeClr val="tx1">
                  <a:shade val="95000"/>
                </a:schemeClr>
              </a:buClr>
              <a:buNone/>
              <a:defRPr/>
            </a:pPr>
            <a:r>
              <a:rPr lang="en-US" dirty="0" smtClean="0">
                <a:solidFill>
                  <a:schemeClr val="bg1"/>
                </a:solidFill>
              </a:rPr>
              <a:t>	BT</a:t>
            </a:r>
            <a:r>
              <a:rPr lang="en-US" baseline="-25000" dirty="0" smtClean="0">
                <a:solidFill>
                  <a:schemeClr val="bg1"/>
                </a:solidFill>
              </a:rPr>
              <a:t>11µm</a:t>
            </a:r>
            <a:r>
              <a:rPr lang="en-US" dirty="0" smtClean="0">
                <a:solidFill>
                  <a:schemeClr val="bg1"/>
                </a:solidFill>
              </a:rPr>
              <a:t> – BT</a:t>
            </a:r>
            <a:r>
              <a:rPr lang="en-US" baseline="-25000" dirty="0" smtClean="0">
                <a:solidFill>
                  <a:schemeClr val="bg1"/>
                </a:solidFill>
              </a:rPr>
              <a:t>12µm</a:t>
            </a:r>
            <a:r>
              <a:rPr lang="en-US" dirty="0" smtClean="0">
                <a:solidFill>
                  <a:schemeClr val="bg1"/>
                </a:solidFill>
              </a:rPr>
              <a:t> = negative for ash/dust</a:t>
            </a:r>
          </a:p>
          <a:p>
            <a:pPr marL="548640" indent="-411480" eaLnBrk="1" fontAlgn="auto" hangingPunct="1">
              <a:lnSpc>
                <a:spcPct val="90000"/>
              </a:lnSpc>
              <a:spcAft>
                <a:spcPts val="0"/>
              </a:spcAft>
              <a:buClr>
                <a:schemeClr val="tx1">
                  <a:shade val="95000"/>
                </a:schemeClr>
              </a:buClr>
              <a:buNone/>
              <a:defRPr/>
            </a:pPr>
            <a:r>
              <a:rPr lang="en-US" dirty="0" smtClean="0">
                <a:solidFill>
                  <a:schemeClr val="bg1"/>
                </a:solidFill>
              </a:rPr>
              <a:t>	BT</a:t>
            </a:r>
            <a:r>
              <a:rPr lang="en-US" baseline="-25000" dirty="0" smtClean="0">
                <a:solidFill>
                  <a:schemeClr val="bg1"/>
                </a:solidFill>
              </a:rPr>
              <a:t>11µm</a:t>
            </a:r>
            <a:r>
              <a:rPr lang="en-US" dirty="0" smtClean="0">
                <a:solidFill>
                  <a:schemeClr val="bg1"/>
                </a:solidFill>
              </a:rPr>
              <a:t> – BT</a:t>
            </a:r>
            <a:r>
              <a:rPr lang="en-US" baseline="-25000" dirty="0" smtClean="0">
                <a:solidFill>
                  <a:schemeClr val="bg1"/>
                </a:solidFill>
              </a:rPr>
              <a:t>12µm</a:t>
            </a:r>
            <a:r>
              <a:rPr lang="en-US" dirty="0" smtClean="0">
                <a:solidFill>
                  <a:schemeClr val="bg1"/>
                </a:solidFill>
              </a:rPr>
              <a:t> = positive for ice/water  </a:t>
            </a:r>
          </a:p>
          <a:p>
            <a:pPr marL="548640" indent="-411480" eaLnBrk="1" fontAlgn="auto" hangingPunct="1">
              <a:lnSpc>
                <a:spcPct val="90000"/>
              </a:lnSpc>
              <a:spcAft>
                <a:spcPts val="0"/>
              </a:spcAft>
              <a:buClr>
                <a:schemeClr val="tx1">
                  <a:shade val="95000"/>
                </a:schemeClr>
              </a:buClr>
              <a:buFont typeface="Wingdings 2"/>
              <a:buChar char=""/>
              <a:defRPr/>
            </a:pPr>
            <a:r>
              <a:rPr lang="en-US" dirty="0" smtClean="0">
                <a:solidFill>
                  <a:schemeClr val="bg1"/>
                </a:solidFill>
              </a:rPr>
              <a:t>IR signal obscured by thick water clouds, of course, and its absence does not guarantee air free of ash.</a:t>
            </a:r>
          </a:p>
        </p:txBody>
      </p:sp>
      <p:sp>
        <p:nvSpPr>
          <p:cNvPr id="10242" name="Date Placeholder 3"/>
          <p:cNvSpPr>
            <a:spLocks noGrp="1"/>
          </p:cNvSpPr>
          <p:nvPr>
            <p:ph type="dt" sz="quarter" idx="10"/>
          </p:nvPr>
        </p:nvSpPr>
        <p:spPr/>
        <p:txBody>
          <a:bodyPr/>
          <a:lstStyle/>
          <a:p>
            <a:pPr>
              <a:defRPr/>
            </a:pPr>
            <a:fld id="{353B518E-9EE8-416B-8B45-AEFE2D9C0154}" type="datetime1">
              <a:rPr lang="en-US"/>
              <a:pPr>
                <a:defRPr/>
              </a:pPr>
              <a:t>5/6/2009</a:t>
            </a:fld>
            <a:endParaRPr lang="en-US"/>
          </a:p>
        </p:txBody>
      </p:sp>
      <p:sp>
        <p:nvSpPr>
          <p:cNvPr id="10244" name="Slide Number Placeholder 5"/>
          <p:cNvSpPr>
            <a:spLocks noGrp="1"/>
          </p:cNvSpPr>
          <p:nvPr>
            <p:ph type="sldNum" sz="quarter" idx="12"/>
          </p:nvPr>
        </p:nvSpPr>
        <p:spPr/>
        <p:txBody>
          <a:bodyPr/>
          <a:lstStyle/>
          <a:p>
            <a:pPr>
              <a:defRPr/>
            </a:pPr>
            <a:fld id="{6553FD5F-944F-477C-8796-145EAC0E9EAC}" type="slidenum">
              <a:rPr lang="en-US"/>
              <a:pPr>
                <a:defRPr/>
              </a:pPr>
              <a:t>49</a:t>
            </a:fld>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Volcanic Eruptions</a:t>
            </a:r>
            <a:endParaRPr lang="en-US" dirty="0"/>
          </a:p>
        </p:txBody>
      </p:sp>
      <p:sp>
        <p:nvSpPr>
          <p:cNvPr id="3" name="Content Placeholder 2"/>
          <p:cNvSpPr>
            <a:spLocks noGrp="1"/>
          </p:cNvSpPr>
          <p:nvPr>
            <p:ph idx="1"/>
          </p:nvPr>
        </p:nvSpPr>
        <p:spPr>
          <a:xfrm>
            <a:off x="457200" y="1600201"/>
            <a:ext cx="8229600" cy="3124199"/>
          </a:xfrm>
        </p:spPr>
        <p:txBody>
          <a:bodyPr/>
          <a:lstStyle/>
          <a:p>
            <a:pPr>
              <a:buNone/>
            </a:pPr>
            <a:r>
              <a:rPr lang="en-US" dirty="0" smtClean="0">
                <a:solidFill>
                  <a:schemeClr val="bg1"/>
                </a:solidFill>
              </a:rPr>
              <a:t>Eruption of magmas and volatiles</a:t>
            </a:r>
          </a:p>
          <a:p>
            <a:r>
              <a:rPr lang="en-US" dirty="0" smtClean="0">
                <a:solidFill>
                  <a:schemeClr val="bg1"/>
                </a:solidFill>
              </a:rPr>
              <a:t>Effusive activity</a:t>
            </a:r>
          </a:p>
          <a:p>
            <a:pPr lvl="1"/>
            <a:r>
              <a:rPr lang="en-US" dirty="0" smtClean="0">
                <a:solidFill>
                  <a:schemeClr val="bg1"/>
                </a:solidFill>
              </a:rPr>
              <a:t>Dominated by passive emission of lava</a:t>
            </a:r>
          </a:p>
          <a:p>
            <a:r>
              <a:rPr lang="en-US" dirty="0" smtClean="0">
                <a:solidFill>
                  <a:schemeClr val="bg1"/>
                </a:solidFill>
              </a:rPr>
              <a:t>Explosive activity</a:t>
            </a:r>
          </a:p>
          <a:p>
            <a:pPr lvl="1"/>
            <a:r>
              <a:rPr lang="en-US" dirty="0" smtClean="0">
                <a:solidFill>
                  <a:schemeClr val="bg1"/>
                </a:solidFill>
              </a:rPr>
              <a:t>Dominated by eruption of </a:t>
            </a:r>
            <a:r>
              <a:rPr lang="en-US" dirty="0" err="1" smtClean="0">
                <a:solidFill>
                  <a:schemeClr val="bg1"/>
                </a:solidFill>
              </a:rPr>
              <a:t>pyroclastic</a:t>
            </a:r>
            <a:r>
              <a:rPr lang="en-US" dirty="0" smtClean="0">
                <a:solidFill>
                  <a:schemeClr val="bg1"/>
                </a:solidFill>
              </a:rPr>
              <a:t> material</a:t>
            </a:r>
            <a:endParaRPr lang="en-US" dirty="0">
              <a:solidFill>
                <a:schemeClr val="bg1"/>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pPr>
                <a:defRPr/>
              </a:pPr>
              <a:t>5/6/2009</a:t>
            </a:fld>
            <a:endParaRPr lang="en-US"/>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pPr>
                <a:defRPr/>
              </a:pPr>
              <a:t>5</a:t>
            </a:fld>
            <a:endParaRPr lang="en-US"/>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8000" b="-18000"/>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pPr eaLnBrk="1" hangingPunct="1">
              <a:defRPr/>
            </a:pPr>
            <a:r>
              <a:rPr lang="en-US" dirty="0" err="1" smtClean="0">
                <a:solidFill>
                  <a:srgbClr val="C00000"/>
                </a:solidFill>
              </a:rPr>
              <a:t>Okmok</a:t>
            </a:r>
            <a:r>
              <a:rPr lang="en-US" dirty="0" smtClean="0">
                <a:solidFill>
                  <a:srgbClr val="C00000"/>
                </a:solidFill>
              </a:rPr>
              <a:t>, NOAA 17 AVHRR Split Window, July 13, 2008</a:t>
            </a:r>
            <a:endParaRPr lang="en-US"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5/6/2009</a:t>
            </a:fld>
            <a:endParaRPr lang="en-US"/>
          </a:p>
        </p:txBody>
      </p:sp>
      <p:sp>
        <p:nvSpPr>
          <p:cNvPr id="5" name="Slide Number Placeholder 4"/>
          <p:cNvSpPr>
            <a:spLocks noGrp="1"/>
          </p:cNvSpPr>
          <p:nvPr>
            <p:ph type="sldNum" sz="quarter" idx="12"/>
          </p:nvPr>
        </p:nvSpPr>
        <p:spPr/>
        <p:txBody>
          <a:bodyPr/>
          <a:lstStyle/>
          <a:p>
            <a:pPr>
              <a:defRPr/>
            </a:pPr>
            <a:fld id="{09B25414-80FA-4533-B6F6-A398FBC3D6D1}" type="slidenum">
              <a:rPr lang="en-US" smtClean="0"/>
              <a:pPr>
                <a:defRPr/>
              </a:pPr>
              <a:t>50</a:t>
            </a:fld>
            <a:endParaRPr lang="en-US"/>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pPr eaLnBrk="1" hangingPunct="1">
              <a:defRPr/>
            </a:pPr>
            <a:r>
              <a:rPr lang="en-US" dirty="0" err="1" smtClean="0">
                <a:solidFill>
                  <a:srgbClr val="C00000"/>
                </a:solidFill>
              </a:rPr>
              <a:t>Okmok</a:t>
            </a:r>
            <a:r>
              <a:rPr lang="en-US" dirty="0" smtClean="0">
                <a:solidFill>
                  <a:srgbClr val="C00000"/>
                </a:solidFill>
              </a:rPr>
              <a:t> OMI (SO</a:t>
            </a:r>
            <a:r>
              <a:rPr lang="en-US" sz="2700" dirty="0" smtClean="0">
                <a:solidFill>
                  <a:srgbClr val="C00000"/>
                </a:solidFill>
              </a:rPr>
              <a:t>2</a:t>
            </a:r>
            <a:r>
              <a:rPr lang="en-US" dirty="0" smtClean="0">
                <a:solidFill>
                  <a:srgbClr val="C00000"/>
                </a:solidFill>
              </a:rPr>
              <a:t>) Composite Images</a:t>
            </a:r>
            <a:endParaRPr lang="en-US" dirty="0">
              <a:solidFill>
                <a:srgbClr val="C00000"/>
              </a:solidFill>
            </a:endParaRPr>
          </a:p>
        </p:txBody>
      </p:sp>
      <p:pic>
        <p:nvPicPr>
          <p:cNvPr id="38915" name="Content Placeholder 5" descr="Okmok OMI Composite July132008.jpg"/>
          <p:cNvPicPr>
            <a:picLocks noGrp="1" noChangeAspect="1"/>
          </p:cNvPicPr>
          <p:nvPr>
            <p:ph idx="1"/>
          </p:nvPr>
        </p:nvPicPr>
        <p:blipFill>
          <a:blip r:embed="rId3"/>
          <a:srcRect/>
          <a:stretch>
            <a:fillRect/>
          </a:stretch>
        </p:blipFill>
        <p:spPr>
          <a:xfrm>
            <a:off x="685800" y="1295400"/>
            <a:ext cx="7772400" cy="5181600"/>
          </a:xfrm>
        </p:spPr>
      </p:pic>
      <p:sp>
        <p:nvSpPr>
          <p:cNvPr id="3" name="Date Placeholder 2"/>
          <p:cNvSpPr>
            <a:spLocks noGrp="1"/>
          </p:cNvSpPr>
          <p:nvPr>
            <p:ph type="dt" sz="quarter" idx="10"/>
          </p:nvPr>
        </p:nvSpPr>
        <p:spPr/>
        <p:txBody>
          <a:bodyPr/>
          <a:lstStyle/>
          <a:p>
            <a:pPr>
              <a:defRPr/>
            </a:pPr>
            <a:fld id="{C3EA5722-9198-4D21-98C8-2D11338EE00A}" type="datetime1">
              <a:rPr lang="en-US" smtClean="0"/>
              <a:pPr>
                <a:defRPr/>
              </a:pPr>
              <a:t>5/6/2009</a:t>
            </a:fld>
            <a:endParaRPr lang="en-US"/>
          </a:p>
        </p:txBody>
      </p:sp>
      <p:sp>
        <p:nvSpPr>
          <p:cNvPr id="4" name="Slide Number Placeholder 3"/>
          <p:cNvSpPr>
            <a:spLocks noGrp="1"/>
          </p:cNvSpPr>
          <p:nvPr>
            <p:ph type="sldNum" sz="quarter" idx="12"/>
          </p:nvPr>
        </p:nvSpPr>
        <p:spPr/>
        <p:txBody>
          <a:bodyPr/>
          <a:lstStyle/>
          <a:p>
            <a:pPr>
              <a:defRPr/>
            </a:pPr>
            <a:fld id="{83CA31AE-AC69-4B4A-863C-43F6DB2DA2D6}" type="slidenum">
              <a:rPr lang="en-US" smtClean="0"/>
              <a:pPr>
                <a:defRPr/>
              </a:pPr>
              <a:t>51</a:t>
            </a:fld>
            <a:endParaRPr lang="en-US"/>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1143000"/>
          </a:xfrm>
        </p:spPr>
        <p:txBody>
          <a:bodyPr>
            <a:normAutofit fontScale="90000"/>
          </a:bodyPr>
          <a:lstStyle/>
          <a:p>
            <a:pPr eaLnBrk="1" hangingPunct="1">
              <a:defRPr/>
            </a:pPr>
            <a:r>
              <a:rPr lang="en-US" sz="3600" dirty="0" smtClean="0">
                <a:solidFill>
                  <a:srgbClr val="C00000"/>
                </a:solidFill>
              </a:rPr>
              <a:t>Composite of Sulfur Dioxide from OMI</a:t>
            </a:r>
            <a:endParaRPr lang="en-US" sz="3600" dirty="0">
              <a:solidFill>
                <a:srgbClr val="C00000"/>
              </a:solidFill>
            </a:endParaRPr>
          </a:p>
        </p:txBody>
      </p:sp>
      <p:sp>
        <p:nvSpPr>
          <p:cNvPr id="3" name="Date Placeholder 2"/>
          <p:cNvSpPr>
            <a:spLocks noGrp="1"/>
          </p:cNvSpPr>
          <p:nvPr>
            <p:ph type="dt" sz="quarter" idx="10"/>
          </p:nvPr>
        </p:nvSpPr>
        <p:spPr/>
        <p:txBody>
          <a:bodyPr/>
          <a:lstStyle/>
          <a:p>
            <a:pPr>
              <a:defRPr/>
            </a:pPr>
            <a:fld id="{C3EA5722-9198-4D21-98C8-2D11338EE00A}" type="datetime1">
              <a:rPr lang="en-US" smtClean="0"/>
              <a:pPr>
                <a:defRPr/>
              </a:pPr>
              <a:t>5/6/2009</a:t>
            </a:fld>
            <a:endParaRPr lang="en-US"/>
          </a:p>
        </p:txBody>
      </p:sp>
      <p:sp>
        <p:nvSpPr>
          <p:cNvPr id="4" name="Slide Number Placeholder 3"/>
          <p:cNvSpPr>
            <a:spLocks noGrp="1"/>
          </p:cNvSpPr>
          <p:nvPr>
            <p:ph type="sldNum" sz="quarter" idx="12"/>
          </p:nvPr>
        </p:nvSpPr>
        <p:spPr/>
        <p:txBody>
          <a:bodyPr/>
          <a:lstStyle/>
          <a:p>
            <a:pPr>
              <a:defRPr/>
            </a:pPr>
            <a:fld id="{CF6158C8-CF3D-42BB-AD59-FF0EED67DE22}" type="slidenum">
              <a:rPr lang="en-US" smtClean="0"/>
              <a:pPr>
                <a:defRPr/>
              </a:pPr>
              <a:t>52</a:t>
            </a:fld>
            <a:endParaRPr lang="en-US"/>
          </a:p>
        </p:txBody>
      </p:sp>
      <p:pic>
        <p:nvPicPr>
          <p:cNvPr id="39941" name="Picture 2"/>
          <p:cNvPicPr>
            <a:picLocks noChangeAspect="1" noChangeArrowheads="1"/>
          </p:cNvPicPr>
          <p:nvPr/>
        </p:nvPicPr>
        <p:blipFill>
          <a:blip r:embed="rId3"/>
          <a:srcRect/>
          <a:stretch>
            <a:fillRect/>
          </a:stretch>
        </p:blipFill>
        <p:spPr bwMode="auto">
          <a:xfrm>
            <a:off x="990600" y="1066800"/>
            <a:ext cx="7239000" cy="4191000"/>
          </a:xfrm>
          <a:prstGeom prst="rect">
            <a:avLst/>
          </a:prstGeom>
          <a:noFill/>
          <a:ln w="9525">
            <a:noFill/>
            <a:miter lim="800000"/>
            <a:headEnd/>
            <a:tailEnd/>
          </a:ln>
        </p:spPr>
      </p:pic>
      <p:sp>
        <p:nvSpPr>
          <p:cNvPr id="39942" name="Rectangle 5"/>
          <p:cNvSpPr>
            <a:spLocks noChangeArrowheads="1"/>
          </p:cNvSpPr>
          <p:nvPr/>
        </p:nvSpPr>
        <p:spPr bwMode="auto">
          <a:xfrm>
            <a:off x="990600" y="5257800"/>
            <a:ext cx="7239000" cy="1600200"/>
          </a:xfrm>
          <a:prstGeom prst="rect">
            <a:avLst/>
          </a:prstGeom>
          <a:noFill/>
          <a:ln w="9525">
            <a:noFill/>
            <a:miter lim="800000"/>
            <a:headEnd/>
            <a:tailEnd/>
          </a:ln>
        </p:spPr>
        <p:txBody>
          <a:bodyPr>
            <a:spAutoFit/>
          </a:bodyPr>
          <a:lstStyle/>
          <a:p>
            <a:r>
              <a:rPr lang="en-US" sz="1400"/>
              <a:t>Composite OMI satellite image from August 12 showing the sulfur dioxide cloud from the August 7 eruption of Kasatochi volcano. This cloud is at a range of altitudes from 30,000 to 40,000 ft. The various colors represent the amount of gas in the atmosphere with dark orange being the highest and dark blue the lowest.   </a:t>
            </a:r>
          </a:p>
          <a:p>
            <a:endParaRPr lang="en-US" sz="1200"/>
          </a:p>
          <a:p>
            <a:r>
              <a:rPr lang="en-US" sz="1000" i="1"/>
              <a:t>       Picture Date: August 12, 2008   </a:t>
            </a:r>
            <a:br>
              <a:rPr lang="en-US" sz="1000" i="1"/>
            </a:br>
            <a:r>
              <a:rPr lang="en-US" sz="1000" i="1"/>
              <a:t>       Image Creator: Schneider, Dave</a:t>
            </a:r>
            <a:br>
              <a:rPr lang="en-US" sz="1000" i="1"/>
            </a:br>
            <a:r>
              <a:rPr lang="en-US" sz="1000" i="1"/>
              <a:t>       Image courtesy of AVO/USGS.  Data provided by the OMI near-real-time project funded by NASA.</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68362"/>
          </a:xfrm>
        </p:spPr>
        <p:txBody>
          <a:bodyPr>
            <a:normAutofit/>
          </a:bodyPr>
          <a:lstStyle/>
          <a:p>
            <a:pPr eaLnBrk="1" hangingPunct="1">
              <a:defRPr/>
            </a:pPr>
            <a:r>
              <a:rPr lang="en-US" dirty="0" smtClean="0">
                <a:solidFill>
                  <a:srgbClr val="C00000"/>
                </a:solidFill>
              </a:rPr>
              <a:t>Aircraft </a:t>
            </a:r>
            <a:r>
              <a:rPr lang="en-US" dirty="0" err="1" smtClean="0">
                <a:solidFill>
                  <a:srgbClr val="C00000"/>
                </a:solidFill>
              </a:rPr>
              <a:t>Obs</a:t>
            </a:r>
            <a:r>
              <a:rPr lang="en-US" dirty="0" smtClean="0">
                <a:solidFill>
                  <a:srgbClr val="C00000"/>
                </a:solidFill>
              </a:rPr>
              <a:t> </a:t>
            </a:r>
            <a:r>
              <a:rPr lang="en-US" dirty="0" err="1" smtClean="0">
                <a:solidFill>
                  <a:srgbClr val="C00000"/>
                </a:solidFill>
              </a:rPr>
              <a:t>Okmok</a:t>
            </a:r>
            <a:r>
              <a:rPr lang="en-US" dirty="0" smtClean="0">
                <a:solidFill>
                  <a:srgbClr val="C00000"/>
                </a:solidFill>
              </a:rPr>
              <a:t> 08/03/2008</a:t>
            </a:r>
            <a:endParaRPr lang="en-US"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5/6/2009</a:t>
            </a:fld>
            <a:endParaRPr lang="en-US"/>
          </a:p>
        </p:txBody>
      </p:sp>
      <p:sp>
        <p:nvSpPr>
          <p:cNvPr id="5" name="Slide Number Placeholder 4"/>
          <p:cNvSpPr>
            <a:spLocks noGrp="1"/>
          </p:cNvSpPr>
          <p:nvPr>
            <p:ph type="sldNum" sz="quarter" idx="12"/>
          </p:nvPr>
        </p:nvSpPr>
        <p:spPr/>
        <p:txBody>
          <a:bodyPr/>
          <a:lstStyle/>
          <a:p>
            <a:pPr>
              <a:defRPr/>
            </a:pPr>
            <a:fld id="{8251EE42-F7CE-4FA5-B28A-ADE650557F03}" type="slidenum">
              <a:rPr lang="en-US" smtClean="0"/>
              <a:pPr>
                <a:defRPr/>
              </a:pPr>
              <a:t>53</a:t>
            </a:fld>
            <a:endParaRPr lang="en-US"/>
          </a:p>
        </p:txBody>
      </p:sp>
      <p:pic>
        <p:nvPicPr>
          <p:cNvPr id="40965" name="Picture 2"/>
          <p:cNvPicPr>
            <a:picLocks noGrp="1" noChangeAspect="1" noChangeArrowheads="1"/>
          </p:cNvPicPr>
          <p:nvPr>
            <p:ph idx="1"/>
          </p:nvPr>
        </p:nvPicPr>
        <p:blipFill>
          <a:blip r:embed="rId3"/>
          <a:srcRect/>
          <a:stretch>
            <a:fillRect/>
          </a:stretch>
        </p:blipFill>
        <p:spPr>
          <a:xfrm>
            <a:off x="457200" y="914400"/>
            <a:ext cx="8305800" cy="5394325"/>
          </a:xfrm>
        </p:spPr>
      </p:pic>
      <p:sp>
        <p:nvSpPr>
          <p:cNvPr id="40966" name="TextBox 6"/>
          <p:cNvSpPr txBox="1">
            <a:spLocks noChangeArrowheads="1"/>
          </p:cNvSpPr>
          <p:nvPr/>
        </p:nvSpPr>
        <p:spPr bwMode="auto">
          <a:xfrm>
            <a:off x="5867400" y="6324600"/>
            <a:ext cx="2935288" cy="246063"/>
          </a:xfrm>
          <a:prstGeom prst="rect">
            <a:avLst/>
          </a:prstGeom>
          <a:noFill/>
          <a:ln w="9525">
            <a:noFill/>
            <a:miter lim="800000"/>
            <a:headEnd/>
            <a:tailEnd/>
          </a:ln>
        </p:spPr>
        <p:txBody>
          <a:bodyPr wrap="none">
            <a:spAutoFit/>
          </a:bodyPr>
          <a:lstStyle/>
          <a:p>
            <a:pPr eaLnBrk="0" hangingPunct="0"/>
            <a:r>
              <a:rPr lang="en-US" sz="1000"/>
              <a:t>Photo: Courtesy Burke Mees and Alaska Airlines</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44562"/>
          </a:xfrm>
        </p:spPr>
        <p:txBody>
          <a:bodyPr>
            <a:normAutofit/>
          </a:bodyPr>
          <a:lstStyle/>
          <a:p>
            <a:pPr eaLnBrk="1" hangingPunct="1">
              <a:defRPr/>
            </a:pPr>
            <a:r>
              <a:rPr lang="en-US" dirty="0" smtClean="0">
                <a:solidFill>
                  <a:srgbClr val="C00000"/>
                </a:solidFill>
              </a:rPr>
              <a:t>Ground </a:t>
            </a:r>
            <a:r>
              <a:rPr lang="en-US" dirty="0" err="1" smtClean="0">
                <a:solidFill>
                  <a:srgbClr val="C00000"/>
                </a:solidFill>
              </a:rPr>
              <a:t>Obs</a:t>
            </a:r>
            <a:r>
              <a:rPr lang="en-US" dirty="0" smtClean="0">
                <a:solidFill>
                  <a:srgbClr val="C00000"/>
                </a:solidFill>
              </a:rPr>
              <a:t> </a:t>
            </a:r>
            <a:r>
              <a:rPr lang="en-US" dirty="0" err="1" smtClean="0">
                <a:solidFill>
                  <a:srgbClr val="C00000"/>
                </a:solidFill>
              </a:rPr>
              <a:t>Okmok</a:t>
            </a:r>
            <a:r>
              <a:rPr lang="en-US" dirty="0" smtClean="0">
                <a:solidFill>
                  <a:srgbClr val="C00000"/>
                </a:solidFill>
              </a:rPr>
              <a:t> 08/03/2008</a:t>
            </a:r>
            <a:endParaRPr lang="en-US"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5/6/2009</a:t>
            </a:fld>
            <a:endParaRPr lang="en-US"/>
          </a:p>
        </p:txBody>
      </p:sp>
      <p:sp>
        <p:nvSpPr>
          <p:cNvPr id="5" name="Slide Number Placeholder 4"/>
          <p:cNvSpPr>
            <a:spLocks noGrp="1"/>
          </p:cNvSpPr>
          <p:nvPr>
            <p:ph type="sldNum" sz="quarter" idx="12"/>
          </p:nvPr>
        </p:nvSpPr>
        <p:spPr/>
        <p:txBody>
          <a:bodyPr/>
          <a:lstStyle/>
          <a:p>
            <a:pPr>
              <a:defRPr/>
            </a:pPr>
            <a:fld id="{87274AEA-C751-4193-97D3-E21F20F80975}" type="slidenum">
              <a:rPr lang="en-US" smtClean="0"/>
              <a:pPr>
                <a:defRPr/>
              </a:pPr>
              <a:t>54</a:t>
            </a:fld>
            <a:endParaRPr lang="en-US"/>
          </a:p>
        </p:txBody>
      </p:sp>
      <p:pic>
        <p:nvPicPr>
          <p:cNvPr id="41989" name="Picture 2"/>
          <p:cNvPicPr>
            <a:picLocks noGrp="1" noChangeAspect="1" noChangeArrowheads="1"/>
          </p:cNvPicPr>
          <p:nvPr>
            <p:ph idx="1"/>
          </p:nvPr>
        </p:nvPicPr>
        <p:blipFill>
          <a:blip r:embed="rId3"/>
          <a:srcRect/>
          <a:stretch>
            <a:fillRect/>
          </a:stretch>
        </p:blipFill>
        <p:spPr>
          <a:xfrm>
            <a:off x="533400" y="1219200"/>
            <a:ext cx="8077200" cy="5089525"/>
          </a:xfrm>
        </p:spPr>
      </p:pic>
      <p:sp>
        <p:nvSpPr>
          <p:cNvPr id="41990" name="TextBox 6"/>
          <p:cNvSpPr txBox="1">
            <a:spLocks noChangeArrowheads="1"/>
          </p:cNvSpPr>
          <p:nvPr/>
        </p:nvSpPr>
        <p:spPr bwMode="auto">
          <a:xfrm>
            <a:off x="5715000" y="6324600"/>
            <a:ext cx="2970213" cy="246063"/>
          </a:xfrm>
          <a:prstGeom prst="rect">
            <a:avLst/>
          </a:prstGeom>
          <a:noFill/>
          <a:ln w="9525">
            <a:noFill/>
            <a:miter lim="800000"/>
            <a:headEnd/>
            <a:tailEnd/>
          </a:ln>
        </p:spPr>
        <p:txBody>
          <a:bodyPr wrap="none">
            <a:spAutoFit/>
          </a:bodyPr>
          <a:lstStyle/>
          <a:p>
            <a:pPr eaLnBrk="0" hangingPunct="0"/>
            <a:r>
              <a:rPr lang="en-US" sz="1000"/>
              <a:t>Photo:  Courtesy of Jessica Larsen, AVO/UAF-GI</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0"/>
            <a:ext cx="8229600" cy="639762"/>
          </a:xfrm>
        </p:spPr>
        <p:txBody>
          <a:bodyPr/>
          <a:lstStyle/>
          <a:p>
            <a:pPr eaLnBrk="1" hangingPunct="1">
              <a:defRPr/>
            </a:pPr>
            <a:r>
              <a:rPr lang="en-US" sz="3200" dirty="0" smtClean="0">
                <a:solidFill>
                  <a:srgbClr val="C00000"/>
                </a:solidFill>
              </a:rPr>
              <a:t>Radar </a:t>
            </a:r>
            <a:r>
              <a:rPr lang="en-US" sz="3200" dirty="0" err="1" smtClean="0">
                <a:solidFill>
                  <a:srgbClr val="C00000"/>
                </a:solidFill>
              </a:rPr>
              <a:t>Obs</a:t>
            </a:r>
            <a:r>
              <a:rPr lang="en-US" sz="3200" dirty="0" smtClean="0">
                <a:solidFill>
                  <a:srgbClr val="C00000"/>
                </a:solidFill>
              </a:rPr>
              <a:t> Augustine 01/13/2006</a:t>
            </a:r>
            <a:endParaRPr lang="en-US" sz="3200" dirty="0">
              <a:solidFill>
                <a:srgbClr val="C00000"/>
              </a:solidFill>
            </a:endParaRPr>
          </a:p>
        </p:txBody>
      </p:sp>
      <p:pic>
        <p:nvPicPr>
          <p:cNvPr id="43011" name="Picture 3"/>
          <p:cNvPicPr>
            <a:picLocks noGrp="1" noChangeAspect="1" noChangeArrowheads="1"/>
          </p:cNvPicPr>
          <p:nvPr>
            <p:ph idx="1"/>
          </p:nvPr>
        </p:nvPicPr>
        <p:blipFill>
          <a:blip r:embed="rId3"/>
          <a:srcRect/>
          <a:stretch>
            <a:fillRect/>
          </a:stretch>
        </p:blipFill>
        <p:spPr>
          <a:xfrm>
            <a:off x="914400" y="685800"/>
            <a:ext cx="7315200" cy="5791200"/>
          </a:xfrm>
        </p:spPr>
      </p:pic>
      <p:sp>
        <p:nvSpPr>
          <p:cNvPr id="4" name="Date Placeholder 3"/>
          <p:cNvSpPr>
            <a:spLocks noGrp="1"/>
          </p:cNvSpPr>
          <p:nvPr>
            <p:ph type="dt" sz="quarter" idx="10"/>
          </p:nvPr>
        </p:nvSpPr>
        <p:spPr/>
        <p:txBody>
          <a:bodyPr/>
          <a:lstStyle/>
          <a:p>
            <a:pPr>
              <a:defRPr/>
            </a:pPr>
            <a:fld id="{A815DA9C-0A41-4C4B-825B-CB5B9A0C5D1D}" type="datetime1">
              <a:rPr lang="en-US" smtClean="0"/>
              <a:pPr>
                <a:defRPr/>
              </a:pPr>
              <a:t>5/6/2009</a:t>
            </a:fld>
            <a:endParaRPr lang="en-US"/>
          </a:p>
        </p:txBody>
      </p:sp>
      <p:sp>
        <p:nvSpPr>
          <p:cNvPr id="5" name="Slide Number Placeholder 4"/>
          <p:cNvSpPr>
            <a:spLocks noGrp="1"/>
          </p:cNvSpPr>
          <p:nvPr>
            <p:ph type="sldNum" sz="quarter" idx="12"/>
          </p:nvPr>
        </p:nvSpPr>
        <p:spPr/>
        <p:txBody>
          <a:bodyPr/>
          <a:lstStyle/>
          <a:p>
            <a:pPr>
              <a:defRPr/>
            </a:pPr>
            <a:fld id="{C189EC69-BDE5-433A-BB76-B3F7FA29C0C5}" type="slidenum">
              <a:rPr lang="en-US" smtClean="0"/>
              <a:pPr>
                <a:defRPr/>
              </a:pPr>
              <a:t>55</a:t>
            </a:fld>
            <a:endParaRPr lang="en-US"/>
          </a:p>
        </p:txBody>
      </p:sp>
      <p:sp>
        <p:nvSpPr>
          <p:cNvPr id="43014" name="TextBox 10"/>
          <p:cNvSpPr txBox="1">
            <a:spLocks noChangeArrowheads="1"/>
          </p:cNvSpPr>
          <p:nvPr/>
        </p:nvSpPr>
        <p:spPr bwMode="auto">
          <a:xfrm>
            <a:off x="1905000" y="6553200"/>
            <a:ext cx="6886575" cy="400050"/>
          </a:xfrm>
          <a:prstGeom prst="rect">
            <a:avLst/>
          </a:prstGeom>
          <a:noFill/>
          <a:ln w="9525">
            <a:noFill/>
            <a:miter lim="800000"/>
            <a:headEnd/>
            <a:tailEnd/>
          </a:ln>
        </p:spPr>
        <p:txBody>
          <a:bodyPr>
            <a:spAutoFit/>
          </a:bodyPr>
          <a:lstStyle/>
          <a:p>
            <a:pPr eaLnBrk="0" hangingPunct="0"/>
            <a:r>
              <a:rPr lang="en-US" sz="1000"/>
              <a:t>From </a:t>
            </a:r>
            <a:r>
              <a:rPr lang="en-US" sz="1000" i="1"/>
              <a:t>WSR-88D OBSERVATIONS OF VOLCANIC ASH, </a:t>
            </a:r>
            <a:r>
              <a:rPr lang="en-US" sz="1000"/>
              <a:t>Jefferson Wood,  Carven Scott , and David Schneider</a:t>
            </a:r>
          </a:p>
          <a:p>
            <a:pPr eaLnBrk="0" hangingPunct="0"/>
            <a:endParaRPr lang="en-US" sz="100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C00000"/>
                </a:solidFill>
              </a:rPr>
              <a:t>Things to Remember</a:t>
            </a:r>
            <a:endParaRPr lang="en-US" dirty="0">
              <a:solidFill>
                <a:srgbClr val="C00000"/>
              </a:solidFill>
            </a:endParaRPr>
          </a:p>
        </p:txBody>
      </p:sp>
      <p:sp>
        <p:nvSpPr>
          <p:cNvPr id="44035" name="Content Placeholder 2"/>
          <p:cNvSpPr>
            <a:spLocks noGrp="1"/>
          </p:cNvSpPr>
          <p:nvPr>
            <p:ph idx="1"/>
          </p:nvPr>
        </p:nvSpPr>
        <p:spPr/>
        <p:txBody>
          <a:bodyPr/>
          <a:lstStyle/>
          <a:p>
            <a:pPr eaLnBrk="1" hangingPunct="1"/>
            <a:r>
              <a:rPr lang="en-US" dirty="0" smtClean="0">
                <a:solidFill>
                  <a:schemeClr val="bg1"/>
                </a:solidFill>
              </a:rPr>
              <a:t>No technique by itself works for all cases.</a:t>
            </a:r>
          </a:p>
          <a:p>
            <a:pPr eaLnBrk="1" hangingPunct="1"/>
            <a:r>
              <a:rPr lang="en-US" dirty="0" smtClean="0">
                <a:solidFill>
                  <a:schemeClr val="bg1"/>
                </a:solidFill>
              </a:rPr>
              <a:t>Techniques should be combined to get the best overall ash cloud detection.</a:t>
            </a:r>
          </a:p>
          <a:p>
            <a:pPr eaLnBrk="1" hangingPunct="1"/>
            <a:r>
              <a:rPr lang="en-US" dirty="0" smtClean="0">
                <a:solidFill>
                  <a:schemeClr val="bg1"/>
                </a:solidFill>
              </a:rPr>
              <a:t>Inherent limitations: </a:t>
            </a:r>
          </a:p>
          <a:p>
            <a:pPr lvl="1" eaLnBrk="1" hangingPunct="1"/>
            <a:r>
              <a:rPr lang="en-US" sz="2800" dirty="0" smtClean="0">
                <a:solidFill>
                  <a:schemeClr val="bg1"/>
                </a:solidFill>
              </a:rPr>
              <a:t>obstruction by meteorological cloud</a:t>
            </a:r>
          </a:p>
          <a:p>
            <a:pPr lvl="1" eaLnBrk="1" hangingPunct="1"/>
            <a:r>
              <a:rPr lang="en-US" sz="2800" dirty="0" smtClean="0">
                <a:solidFill>
                  <a:schemeClr val="bg1"/>
                </a:solidFill>
              </a:rPr>
              <a:t>Obstruction by surface water and ice</a:t>
            </a:r>
          </a:p>
          <a:p>
            <a:pPr lvl="1" eaLnBrk="1" hangingPunct="1"/>
            <a:r>
              <a:rPr lang="en-US" sz="2800" dirty="0" smtClean="0">
                <a:solidFill>
                  <a:schemeClr val="bg1"/>
                </a:solidFill>
              </a:rPr>
              <a:t>low ash content plumes</a:t>
            </a:r>
          </a:p>
          <a:p>
            <a:pPr eaLnBrk="1" hangingPunct="1">
              <a:buNone/>
            </a:pPr>
            <a:endParaRPr lang="en-US" dirty="0"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5/6/2009</a:t>
            </a:fld>
            <a:endParaRPr lang="en-US"/>
          </a:p>
        </p:txBody>
      </p:sp>
      <p:sp>
        <p:nvSpPr>
          <p:cNvPr id="5" name="Slide Number Placeholder 4"/>
          <p:cNvSpPr>
            <a:spLocks noGrp="1"/>
          </p:cNvSpPr>
          <p:nvPr>
            <p:ph type="sldNum" sz="quarter" idx="12"/>
          </p:nvPr>
        </p:nvSpPr>
        <p:spPr/>
        <p:txBody>
          <a:bodyPr/>
          <a:lstStyle/>
          <a:p>
            <a:pPr>
              <a:defRPr/>
            </a:pPr>
            <a:fld id="{4834FCE0-3E97-48E2-9477-01FC21F045D0}" type="slidenum">
              <a:rPr lang="en-US" smtClean="0"/>
              <a:pPr>
                <a:defRPr/>
              </a:pPr>
              <a:t>56</a:t>
            </a:fld>
            <a:endParaRPr lang="en-US"/>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0"/>
            <a:ext cx="8229600" cy="1143000"/>
          </a:xfrm>
        </p:spPr>
        <p:txBody>
          <a:bodyPr>
            <a:normAutofit fontScale="90000"/>
          </a:bodyPr>
          <a:lstStyle/>
          <a:p>
            <a:pPr eaLnBrk="1" hangingPunct="1">
              <a:defRPr/>
            </a:pPr>
            <a:r>
              <a:rPr lang="en-US" dirty="0" smtClean="0">
                <a:solidFill>
                  <a:srgbClr val="C00000"/>
                </a:solidFill>
              </a:rPr>
              <a:t>Modeling Volcanic Ash/Gas Movement and Concentration</a:t>
            </a:r>
            <a:endParaRPr lang="en-US" dirty="0">
              <a:solidFill>
                <a:srgbClr val="C00000"/>
              </a:solidFill>
            </a:endParaRPr>
          </a:p>
        </p:txBody>
      </p:sp>
      <p:pic>
        <p:nvPicPr>
          <p:cNvPr id="8" name="Content Placeholder 7" descr="Hysplit Model Trajectories.JPG"/>
          <p:cNvPicPr>
            <a:picLocks noGrp="1" noChangeAspect="1"/>
          </p:cNvPicPr>
          <p:nvPr>
            <p:ph idx="1"/>
          </p:nvPr>
        </p:nvPicPr>
        <p:blipFill>
          <a:blip r:embed="rId3"/>
          <a:stretch>
            <a:fillRect/>
          </a:stretch>
        </p:blipFill>
        <p:spPr>
          <a:xfrm>
            <a:off x="1219200" y="1219200"/>
            <a:ext cx="6629400" cy="5257800"/>
          </a:xfrm>
        </p:spPr>
      </p:pic>
      <p:sp>
        <p:nvSpPr>
          <p:cNvPr id="4" name="Date Placeholder 3"/>
          <p:cNvSpPr>
            <a:spLocks noGrp="1"/>
          </p:cNvSpPr>
          <p:nvPr>
            <p:ph type="dt" sz="half" idx="10"/>
          </p:nvPr>
        </p:nvSpPr>
        <p:spPr/>
        <p:txBody>
          <a:bodyPr/>
          <a:lstStyle/>
          <a:p>
            <a:pPr>
              <a:defRPr/>
            </a:pPr>
            <a:fld id="{A815DA9C-0A41-4C4B-825B-CB5B9A0C5D1D}" type="datetime1">
              <a:rPr lang="en-US" smtClean="0"/>
              <a:pPr>
                <a:defRPr/>
              </a:pPr>
              <a:t>5/6/2009</a:t>
            </a:fld>
            <a:endParaRPr lang="en-US"/>
          </a:p>
        </p:txBody>
      </p:sp>
      <p:sp>
        <p:nvSpPr>
          <p:cNvPr id="5" name="Slide Number Placeholder 4"/>
          <p:cNvSpPr>
            <a:spLocks noGrp="1"/>
          </p:cNvSpPr>
          <p:nvPr>
            <p:ph type="sldNum" sz="quarter" idx="12"/>
          </p:nvPr>
        </p:nvSpPr>
        <p:spPr/>
        <p:txBody>
          <a:bodyPr/>
          <a:lstStyle/>
          <a:p>
            <a:pPr>
              <a:defRPr/>
            </a:pPr>
            <a:fld id="{3BA30A68-235C-4335-B11F-F31F09B9DAA4}" type="slidenum">
              <a:rPr lang="en-US" smtClean="0"/>
              <a:pPr>
                <a:defRPr/>
              </a:pPr>
              <a:t>57</a:t>
            </a:fld>
            <a:endParaRPr lang="en-US"/>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C00000"/>
                </a:solidFill>
              </a:rPr>
              <a:t>Model Forecasts</a:t>
            </a:r>
            <a:endParaRPr lang="en-US" dirty="0">
              <a:solidFill>
                <a:srgbClr val="C00000"/>
              </a:solidFill>
            </a:endParaRPr>
          </a:p>
        </p:txBody>
      </p:sp>
      <p:sp>
        <p:nvSpPr>
          <p:cNvPr id="46083" name="Content Placeholder 2"/>
          <p:cNvSpPr>
            <a:spLocks noGrp="1"/>
          </p:cNvSpPr>
          <p:nvPr>
            <p:ph idx="1"/>
          </p:nvPr>
        </p:nvSpPr>
        <p:spPr/>
        <p:txBody>
          <a:bodyPr/>
          <a:lstStyle/>
          <a:p>
            <a:pPr eaLnBrk="1" hangingPunct="1"/>
            <a:r>
              <a:rPr lang="en-US" sz="2400" smtClean="0">
                <a:solidFill>
                  <a:schemeClr val="bg1"/>
                </a:solidFill>
              </a:rPr>
              <a:t>There are two primary models used to forecast ash dispersion today:</a:t>
            </a:r>
          </a:p>
          <a:p>
            <a:pPr eaLnBrk="1" hangingPunct="1"/>
            <a:r>
              <a:rPr lang="en-US" sz="2400" smtClean="0">
                <a:solidFill>
                  <a:schemeClr val="bg1"/>
                </a:solidFill>
              </a:rPr>
              <a:t>1. The PUFF model:  a volcanic ash dispersion model originally developed at the Geophysical Institute, University of Alaska Fairbanks by Dr. Hiroshi Tanaka for predicting the movement of eruption clouds (spurred on by the eruption of Mt. Redoubt in 1989). </a:t>
            </a:r>
          </a:p>
          <a:p>
            <a:pPr eaLnBrk="1" hangingPunct="1"/>
            <a:r>
              <a:rPr lang="en-US" sz="2400" smtClean="0">
                <a:solidFill>
                  <a:schemeClr val="bg1"/>
                </a:solidFill>
              </a:rPr>
              <a:t>2. HYSPLIT:  A hybrid particle dispersion model, the result of a joint effort between NOAA and Australia's Bureau of Meteorology, dating back to around 1980.   The current version is in its 4</a:t>
            </a:r>
            <a:r>
              <a:rPr lang="en-US" sz="2400" baseline="30000" smtClean="0">
                <a:solidFill>
                  <a:schemeClr val="bg1"/>
                </a:solidFill>
              </a:rPr>
              <a:t>th</a:t>
            </a:r>
            <a:r>
              <a:rPr lang="en-US" sz="2400" smtClean="0">
                <a:solidFill>
                  <a:schemeClr val="bg1"/>
                </a:solidFill>
              </a:rPr>
              <a:t> major iteration  and many updates are planned for the future.</a:t>
            </a:r>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5/6/2009</a:t>
            </a:fld>
            <a:endParaRPr lang="en-US"/>
          </a:p>
        </p:txBody>
      </p:sp>
      <p:sp>
        <p:nvSpPr>
          <p:cNvPr id="5" name="Slide Number Placeholder 4"/>
          <p:cNvSpPr>
            <a:spLocks noGrp="1"/>
          </p:cNvSpPr>
          <p:nvPr>
            <p:ph type="sldNum" sz="quarter" idx="12"/>
          </p:nvPr>
        </p:nvSpPr>
        <p:spPr/>
        <p:txBody>
          <a:bodyPr/>
          <a:lstStyle/>
          <a:p>
            <a:pPr>
              <a:defRPr/>
            </a:pPr>
            <a:fld id="{57F21C96-186D-42C9-BD02-5CFC65B2169B}" type="slidenum">
              <a:rPr lang="en-US" smtClean="0"/>
              <a:pPr>
                <a:defRPr/>
              </a:pPr>
              <a:t>58</a:t>
            </a:fld>
            <a:endParaRPr lang="en-US"/>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5" name="Rectangle 2"/>
          <p:cNvSpPr>
            <a:spLocks noGrp="1" noChangeArrowheads="1"/>
          </p:cNvSpPr>
          <p:nvPr>
            <p:ph type="title"/>
          </p:nvPr>
        </p:nvSpPr>
        <p:spPr/>
        <p:txBody>
          <a:bodyPr>
            <a:normAutofit fontScale="90000"/>
          </a:bodyPr>
          <a:lstStyle/>
          <a:p>
            <a:pPr eaLnBrk="1" fontAlgn="auto" hangingPunct="1">
              <a:spcAft>
                <a:spcPts val="0"/>
              </a:spcAft>
              <a:defRPr/>
            </a:pPr>
            <a:r>
              <a:rPr lang="en-US" dirty="0" smtClean="0">
                <a:solidFill>
                  <a:srgbClr val="C00000"/>
                </a:solidFill>
              </a:rPr>
              <a:t>Characteristics of the PUFF Model</a:t>
            </a:r>
          </a:p>
        </p:txBody>
      </p:sp>
      <p:sp>
        <p:nvSpPr>
          <p:cNvPr id="47107" name="Rectangle 3"/>
          <p:cNvSpPr>
            <a:spLocks noGrp="1" noChangeArrowheads="1"/>
          </p:cNvSpPr>
          <p:nvPr>
            <p:ph idx="1"/>
          </p:nvPr>
        </p:nvSpPr>
        <p:spPr/>
        <p:txBody>
          <a:bodyPr/>
          <a:lstStyle/>
          <a:p>
            <a:pPr eaLnBrk="1" hangingPunct="1"/>
            <a:r>
              <a:rPr lang="en-US" sz="2000" smtClean="0">
                <a:solidFill>
                  <a:schemeClr val="bg1"/>
                </a:solidFill>
              </a:rPr>
              <a:t>The PUFF model is a Lagrangian trajectory volcanic ash tracking model developed to simulate the movement of airborne ash in near real-time following a volcanic eruption. *</a:t>
            </a:r>
          </a:p>
          <a:p>
            <a:pPr eaLnBrk="1" hangingPunct="1"/>
            <a:r>
              <a:rPr lang="en-US" sz="2000" smtClean="0">
                <a:solidFill>
                  <a:schemeClr val="bg1"/>
                </a:solidFill>
              </a:rPr>
              <a:t>The model tracks particles through a Lagrangian formulation of advection, fallout and turbulent diffusion. The ash source is simulated by releasing ash puffs at regular intervals.</a:t>
            </a:r>
          </a:p>
          <a:p>
            <a:pPr eaLnBrk="1" hangingPunct="1"/>
            <a:r>
              <a:rPr lang="en-US" sz="2000" smtClean="0">
                <a:solidFill>
                  <a:schemeClr val="bg1"/>
                </a:solidFill>
              </a:rPr>
              <a:t>Each puff contains the appropriate fraction of the ash mass and is advected according to the trajectory of its center position.</a:t>
            </a:r>
          </a:p>
          <a:p>
            <a:pPr eaLnBrk="1" hangingPunct="1"/>
            <a:r>
              <a:rPr lang="en-US" sz="2000" smtClean="0">
                <a:solidFill>
                  <a:schemeClr val="bg1"/>
                </a:solidFill>
              </a:rPr>
              <a:t>The size of the “puff” in three dimensions expands in time to account for the dispersive nature of a dynamic atmosphere.</a:t>
            </a:r>
          </a:p>
          <a:p>
            <a:pPr eaLnBrk="1" hangingPunct="1"/>
            <a:r>
              <a:rPr lang="en-US" sz="2000" smtClean="0">
                <a:solidFill>
                  <a:schemeClr val="bg1"/>
                </a:solidFill>
              </a:rPr>
              <a:t>Concentrations are calculated at specific points on a grid by assuming that the concentrations within the puff have a defined spatial distribution (Eulerian).</a:t>
            </a:r>
          </a:p>
          <a:p>
            <a:pPr eaLnBrk="1" hangingPunct="1"/>
            <a:endParaRPr lang="en-US" sz="2000" smtClean="0"/>
          </a:p>
        </p:txBody>
      </p:sp>
      <p:sp>
        <p:nvSpPr>
          <p:cNvPr id="15362" name="Date Placeholder 3"/>
          <p:cNvSpPr>
            <a:spLocks noGrp="1"/>
          </p:cNvSpPr>
          <p:nvPr>
            <p:ph type="dt" sz="quarter" idx="10"/>
          </p:nvPr>
        </p:nvSpPr>
        <p:spPr>
          <a:xfrm>
            <a:off x="457200" y="6324600"/>
            <a:ext cx="7391400" cy="457200"/>
          </a:xfrm>
        </p:spPr>
        <p:txBody>
          <a:bodyPr/>
          <a:lstStyle/>
          <a:p>
            <a:pPr>
              <a:defRPr/>
            </a:pPr>
            <a:r>
              <a:rPr lang="en-US" dirty="0" smtClean="0"/>
              <a:t>*Searcy, C., Dean, K., Stringer, W., 1998, PUFF: A </a:t>
            </a:r>
            <a:r>
              <a:rPr lang="en-US" dirty="0" err="1" smtClean="0"/>
              <a:t>Lagrangian</a:t>
            </a:r>
            <a:r>
              <a:rPr lang="en-US" dirty="0" smtClean="0"/>
              <a:t> Trajectory Volcanic Ash Tracking Model, Journal of </a:t>
            </a:r>
            <a:r>
              <a:rPr lang="en-US" dirty="0" err="1" smtClean="0"/>
              <a:t>Volcanology</a:t>
            </a:r>
            <a:r>
              <a:rPr lang="en-US" dirty="0" smtClean="0"/>
              <a:t> and Geothermal Research (80) 1-16 </a:t>
            </a:r>
            <a:endParaRPr lang="en-US" dirty="0"/>
          </a:p>
        </p:txBody>
      </p:sp>
      <p:sp>
        <p:nvSpPr>
          <p:cNvPr id="15364" name="Slide Number Placeholder 5"/>
          <p:cNvSpPr>
            <a:spLocks noGrp="1"/>
          </p:cNvSpPr>
          <p:nvPr>
            <p:ph type="sldNum" sz="quarter" idx="12"/>
          </p:nvPr>
        </p:nvSpPr>
        <p:spPr/>
        <p:txBody>
          <a:bodyPr/>
          <a:lstStyle/>
          <a:p>
            <a:pPr>
              <a:defRPr/>
            </a:pPr>
            <a:fld id="{A02A7BF6-8059-4BFD-8E3B-893A31856E7B}" type="slidenum">
              <a:rPr lang="en-US"/>
              <a:pPr>
                <a:defRPr/>
              </a:pPr>
              <a:t>59</a:t>
            </a:fld>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5000" r="-5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1371600"/>
            <a:ext cx="3962400" cy="1143000"/>
          </a:xfrm>
        </p:spPr>
        <p:txBody>
          <a:bodyPr/>
          <a:lstStyle/>
          <a:p>
            <a:pPr eaLnBrk="1" hangingPunct="1">
              <a:defRPr/>
            </a:pPr>
            <a:r>
              <a:rPr lang="en-US" sz="4000" dirty="0" smtClean="0">
                <a:solidFill>
                  <a:schemeClr val="bg1"/>
                </a:solidFill>
              </a:rPr>
              <a:t>Introduction</a:t>
            </a:r>
            <a:endParaRPr lang="en-US" sz="4000" dirty="0">
              <a:solidFill>
                <a:schemeClr val="bg1"/>
              </a:solidFill>
            </a:endParaRPr>
          </a:p>
        </p:txBody>
      </p:sp>
      <p:sp>
        <p:nvSpPr>
          <p:cNvPr id="4" name="Date Placeholder 3"/>
          <p:cNvSpPr>
            <a:spLocks noGrp="1"/>
          </p:cNvSpPr>
          <p:nvPr>
            <p:ph type="dt" sz="half" idx="10"/>
          </p:nvPr>
        </p:nvSpPr>
        <p:spPr/>
        <p:txBody>
          <a:bodyPr/>
          <a:lstStyle/>
          <a:p>
            <a:pPr>
              <a:defRPr/>
            </a:pPr>
            <a:fld id="{A815DA9C-0A41-4C4B-825B-CB5B9A0C5D1D}" type="datetime1">
              <a:rPr lang="en-US" smtClean="0"/>
              <a:pPr>
                <a:defRPr/>
              </a:pPr>
              <a:t>5/6/2009</a:t>
            </a:fld>
            <a:endParaRPr lang="en-US" dirty="0"/>
          </a:p>
        </p:txBody>
      </p:sp>
      <p:sp>
        <p:nvSpPr>
          <p:cNvPr id="5" name="Slide Number Placeholder 4"/>
          <p:cNvSpPr>
            <a:spLocks noGrp="1"/>
          </p:cNvSpPr>
          <p:nvPr>
            <p:ph type="sldNum" sz="quarter" idx="12"/>
          </p:nvPr>
        </p:nvSpPr>
        <p:spPr/>
        <p:txBody>
          <a:bodyPr/>
          <a:lstStyle/>
          <a:p>
            <a:pPr>
              <a:defRPr/>
            </a:pPr>
            <a:fld id="{E705AB57-9768-468F-804B-790D60DC1514}" type="slidenum">
              <a:rPr lang="en-US" smtClean="0"/>
              <a:pPr>
                <a:defRPr/>
              </a:pPr>
              <a:t>6</a:t>
            </a:fld>
            <a:endParaRPr lang="en-US"/>
          </a:p>
        </p:txBody>
      </p:sp>
      <p:sp>
        <p:nvSpPr>
          <p:cNvPr id="4102" name="TextBox 6"/>
          <p:cNvSpPr txBox="1">
            <a:spLocks noChangeArrowheads="1"/>
          </p:cNvSpPr>
          <p:nvPr/>
        </p:nvSpPr>
        <p:spPr bwMode="auto">
          <a:xfrm>
            <a:off x="6705600" y="6457950"/>
            <a:ext cx="1652588" cy="400050"/>
          </a:xfrm>
          <a:prstGeom prst="rect">
            <a:avLst/>
          </a:prstGeom>
          <a:noFill/>
          <a:ln w="9525">
            <a:noFill/>
            <a:miter lim="800000"/>
            <a:headEnd/>
            <a:tailEnd/>
          </a:ln>
        </p:spPr>
        <p:txBody>
          <a:bodyPr>
            <a:spAutoFit/>
          </a:bodyPr>
          <a:lstStyle/>
          <a:p>
            <a:pPr eaLnBrk="0" hangingPunct="0"/>
            <a:r>
              <a:rPr lang="en-US" sz="1000" dirty="0"/>
              <a:t>Photo by Carlos Gutierrez</a:t>
            </a:r>
          </a:p>
          <a:p>
            <a:pPr eaLnBrk="0" hangingPunct="0"/>
            <a:endParaRPr lang="en-US" sz="1000"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1143000"/>
          </a:xfrm>
        </p:spPr>
        <p:txBody>
          <a:bodyPr/>
          <a:lstStyle/>
          <a:p>
            <a:pPr eaLnBrk="1" hangingPunct="1">
              <a:defRPr/>
            </a:pPr>
            <a:r>
              <a:rPr lang="en-US" dirty="0" smtClean="0">
                <a:solidFill>
                  <a:srgbClr val="C00000"/>
                </a:solidFill>
              </a:rPr>
              <a:t>Example of the PUFF Model</a:t>
            </a:r>
            <a:endParaRPr lang="en-US"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5/6/2009</a:t>
            </a:fld>
            <a:endParaRPr lang="en-US"/>
          </a:p>
        </p:txBody>
      </p:sp>
      <p:sp>
        <p:nvSpPr>
          <p:cNvPr id="5" name="Slide Number Placeholder 4"/>
          <p:cNvSpPr>
            <a:spLocks noGrp="1"/>
          </p:cNvSpPr>
          <p:nvPr>
            <p:ph type="sldNum" sz="quarter" idx="12"/>
          </p:nvPr>
        </p:nvSpPr>
        <p:spPr/>
        <p:txBody>
          <a:bodyPr/>
          <a:lstStyle/>
          <a:p>
            <a:pPr>
              <a:defRPr/>
            </a:pPr>
            <a:fld id="{DA95F9F7-E78A-4B05-9732-510ABB782CCA}" type="slidenum">
              <a:rPr lang="en-US" smtClean="0"/>
              <a:pPr>
                <a:defRPr/>
              </a:pPr>
              <a:t>60</a:t>
            </a:fld>
            <a:endParaRPr lang="en-US"/>
          </a:p>
        </p:txBody>
      </p:sp>
      <p:pic>
        <p:nvPicPr>
          <p:cNvPr id="48133" name="Content Placeholder 7" descr="08.255.1200_ash.png"/>
          <p:cNvPicPr>
            <a:picLocks noGrp="1" noChangeAspect="1"/>
          </p:cNvPicPr>
          <p:nvPr>
            <p:ph idx="1"/>
          </p:nvPr>
        </p:nvPicPr>
        <p:blipFill>
          <a:blip r:embed="rId3"/>
          <a:srcRect/>
          <a:stretch>
            <a:fillRect/>
          </a:stretch>
        </p:blipFill>
        <p:spPr>
          <a:xfrm>
            <a:off x="609600" y="1143000"/>
            <a:ext cx="7848600" cy="5181600"/>
          </a:xfrm>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fontScale="90000"/>
          </a:bodyPr>
          <a:lstStyle/>
          <a:p>
            <a:pPr eaLnBrk="1" hangingPunct="1">
              <a:defRPr/>
            </a:pPr>
            <a:r>
              <a:rPr lang="en-US" dirty="0" smtClean="0">
                <a:solidFill>
                  <a:srgbClr val="C00000"/>
                </a:solidFill>
              </a:rPr>
              <a:t>Characteristics of the HYSPLIT Model</a:t>
            </a:r>
            <a:endParaRPr lang="en-US" dirty="0">
              <a:solidFill>
                <a:srgbClr val="C00000"/>
              </a:solidFill>
            </a:endParaRPr>
          </a:p>
        </p:txBody>
      </p:sp>
      <p:sp>
        <p:nvSpPr>
          <p:cNvPr id="49155" name="Content Placeholder 2"/>
          <p:cNvSpPr>
            <a:spLocks noGrp="1"/>
          </p:cNvSpPr>
          <p:nvPr>
            <p:ph idx="1"/>
          </p:nvPr>
        </p:nvSpPr>
        <p:spPr>
          <a:xfrm>
            <a:off x="457200" y="1371600"/>
            <a:ext cx="8229600" cy="4937125"/>
          </a:xfrm>
        </p:spPr>
        <p:txBody>
          <a:bodyPr/>
          <a:lstStyle/>
          <a:p>
            <a:pPr eaLnBrk="1" hangingPunct="1"/>
            <a:r>
              <a:rPr lang="en-US" sz="2400" dirty="0" smtClean="0">
                <a:solidFill>
                  <a:schemeClr val="bg1"/>
                </a:solidFill>
              </a:rPr>
              <a:t>HYSPLIT stands for “Hybrid Single-Particle </a:t>
            </a:r>
            <a:r>
              <a:rPr lang="en-US" sz="2400" dirty="0" err="1" smtClean="0">
                <a:solidFill>
                  <a:schemeClr val="bg1"/>
                </a:solidFill>
              </a:rPr>
              <a:t>Lagrangian</a:t>
            </a:r>
            <a:r>
              <a:rPr lang="en-US" sz="2400" dirty="0" smtClean="0">
                <a:solidFill>
                  <a:schemeClr val="bg1"/>
                </a:solidFill>
              </a:rPr>
              <a:t> Integrated Trajectory.” </a:t>
            </a:r>
          </a:p>
          <a:p>
            <a:pPr eaLnBrk="1" hangingPunct="1"/>
            <a:r>
              <a:rPr lang="en-US" sz="2400" dirty="0" smtClean="0">
                <a:solidFill>
                  <a:schemeClr val="bg1"/>
                </a:solidFill>
              </a:rPr>
              <a:t>HYSPLIT is a mix between </a:t>
            </a:r>
            <a:r>
              <a:rPr lang="en-US" sz="2400" dirty="0" err="1" smtClean="0">
                <a:solidFill>
                  <a:schemeClr val="bg1"/>
                </a:solidFill>
              </a:rPr>
              <a:t>Eulerian</a:t>
            </a:r>
            <a:r>
              <a:rPr lang="en-US" sz="2400" dirty="0" smtClean="0">
                <a:solidFill>
                  <a:schemeClr val="bg1"/>
                </a:solidFill>
              </a:rPr>
              <a:t> and </a:t>
            </a:r>
            <a:r>
              <a:rPr lang="en-US" sz="2400" dirty="0" err="1" smtClean="0">
                <a:solidFill>
                  <a:schemeClr val="bg1"/>
                </a:solidFill>
              </a:rPr>
              <a:t>Lagrangian</a:t>
            </a:r>
            <a:r>
              <a:rPr lang="en-US" sz="2400" dirty="0" smtClean="0">
                <a:solidFill>
                  <a:schemeClr val="bg1"/>
                </a:solidFill>
              </a:rPr>
              <a:t> approaches with advection and diffusion represented in a </a:t>
            </a:r>
            <a:r>
              <a:rPr lang="en-US" sz="2400" dirty="0" err="1" smtClean="0">
                <a:solidFill>
                  <a:schemeClr val="bg1"/>
                </a:solidFill>
              </a:rPr>
              <a:t>Lagrangian</a:t>
            </a:r>
            <a:r>
              <a:rPr lang="en-US" sz="2400" dirty="0" smtClean="0">
                <a:solidFill>
                  <a:schemeClr val="bg1"/>
                </a:solidFill>
              </a:rPr>
              <a:t> framework but concentrations of ash calculated on a fixed grid.</a:t>
            </a:r>
          </a:p>
          <a:p>
            <a:pPr eaLnBrk="1" hangingPunct="1"/>
            <a:r>
              <a:rPr lang="en-US" sz="2400" dirty="0" smtClean="0">
                <a:solidFill>
                  <a:schemeClr val="bg1"/>
                </a:solidFill>
              </a:rPr>
              <a:t>The transport and dispersion of the ash cloud is calculated through the release of a single puff, whereas the PUFF model releases puffs continually.</a:t>
            </a:r>
          </a:p>
          <a:p>
            <a:pPr eaLnBrk="1" hangingPunct="1"/>
            <a:r>
              <a:rPr lang="en-US" sz="2400" dirty="0" smtClean="0">
                <a:solidFill>
                  <a:schemeClr val="bg1"/>
                </a:solidFill>
              </a:rPr>
              <a:t>On January 25, 2005, NOAA NCEP began running HYSPLIT instead of VAFTAD for volcanic ash dispersion modeling. </a:t>
            </a:r>
          </a:p>
          <a:p>
            <a:pPr eaLnBrk="1" hangingPunct="1"/>
            <a:endParaRPr lang="en-US" dirty="0" smtClean="0"/>
          </a:p>
          <a:p>
            <a:pPr eaLnBrk="1" hangingPunct="1"/>
            <a:r>
              <a:rPr lang="en-US" dirty="0" smtClean="0"/>
              <a:t> </a:t>
            </a:r>
          </a:p>
          <a:p>
            <a:pPr eaLnBrk="1" hangingPunct="1"/>
            <a:endParaRPr lang="en-US" dirty="0"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5/6/2009</a:t>
            </a:fld>
            <a:endParaRPr lang="en-US"/>
          </a:p>
        </p:txBody>
      </p:sp>
      <p:sp>
        <p:nvSpPr>
          <p:cNvPr id="5" name="Slide Number Placeholder 4"/>
          <p:cNvSpPr>
            <a:spLocks noGrp="1"/>
          </p:cNvSpPr>
          <p:nvPr>
            <p:ph type="sldNum" sz="quarter" idx="12"/>
          </p:nvPr>
        </p:nvSpPr>
        <p:spPr/>
        <p:txBody>
          <a:bodyPr/>
          <a:lstStyle/>
          <a:p>
            <a:pPr>
              <a:defRPr/>
            </a:pPr>
            <a:fld id="{B068B297-A9A8-45BD-85A3-04C93391051F}" type="slidenum">
              <a:rPr lang="en-US" smtClean="0"/>
              <a:pPr>
                <a:defRPr/>
              </a:pPr>
              <a:t>61</a:t>
            </a:fld>
            <a:endParaRPr lang="en-US"/>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905000"/>
            <a:ext cx="3048000" cy="2057400"/>
          </a:xfrm>
        </p:spPr>
        <p:txBody>
          <a:bodyPr>
            <a:normAutofit fontScale="90000"/>
          </a:bodyPr>
          <a:lstStyle/>
          <a:p>
            <a:pPr eaLnBrk="1" hangingPunct="1">
              <a:defRPr/>
            </a:pPr>
            <a:r>
              <a:rPr lang="en-US" sz="3200" dirty="0" smtClean="0">
                <a:solidFill>
                  <a:srgbClr val="C00000"/>
                </a:solidFill>
              </a:rPr>
              <a:t>Example of forward trajectories from the HYSPLIT Model</a:t>
            </a:r>
            <a:endParaRPr lang="en-US" sz="3200" dirty="0">
              <a:solidFill>
                <a:srgbClr val="C00000"/>
              </a:solidFill>
            </a:endParaRPr>
          </a:p>
        </p:txBody>
      </p:sp>
      <p:pic>
        <p:nvPicPr>
          <p:cNvPr id="50179" name="Content Placeholder 14" descr="volc3_GFS_006.gif"/>
          <p:cNvPicPr>
            <a:picLocks noGrp="1" noChangeAspect="1"/>
          </p:cNvPicPr>
          <p:nvPr>
            <p:ph idx="1"/>
          </p:nvPr>
        </p:nvPicPr>
        <p:blipFill>
          <a:blip r:embed="rId3"/>
          <a:srcRect/>
          <a:stretch>
            <a:fillRect/>
          </a:stretch>
        </p:blipFill>
        <p:spPr>
          <a:xfrm>
            <a:off x="3352800" y="304800"/>
            <a:ext cx="5181600" cy="6096000"/>
          </a:xfrm>
        </p:spPr>
      </p:pic>
      <p:sp>
        <p:nvSpPr>
          <p:cNvPr id="4" name="Date Placeholder 3"/>
          <p:cNvSpPr>
            <a:spLocks noGrp="1"/>
          </p:cNvSpPr>
          <p:nvPr>
            <p:ph type="dt" sz="quarter" idx="10"/>
          </p:nvPr>
        </p:nvSpPr>
        <p:spPr/>
        <p:txBody>
          <a:bodyPr/>
          <a:lstStyle/>
          <a:p>
            <a:pPr>
              <a:defRPr/>
            </a:pPr>
            <a:fld id="{A815DA9C-0A41-4C4B-825B-CB5B9A0C5D1D}" type="datetime1">
              <a:rPr lang="en-US" smtClean="0"/>
              <a:pPr>
                <a:defRPr/>
              </a:pPr>
              <a:t>5/6/2009</a:t>
            </a:fld>
            <a:endParaRPr lang="en-US"/>
          </a:p>
        </p:txBody>
      </p:sp>
      <p:sp>
        <p:nvSpPr>
          <p:cNvPr id="5" name="Slide Number Placeholder 4"/>
          <p:cNvSpPr>
            <a:spLocks noGrp="1"/>
          </p:cNvSpPr>
          <p:nvPr>
            <p:ph type="sldNum" sz="quarter" idx="12"/>
          </p:nvPr>
        </p:nvSpPr>
        <p:spPr/>
        <p:txBody>
          <a:bodyPr/>
          <a:lstStyle/>
          <a:p>
            <a:pPr>
              <a:defRPr/>
            </a:pPr>
            <a:fld id="{602D3156-2114-46F9-A5CA-854B96E2D7CC}" type="slidenum">
              <a:rPr lang="en-US" smtClean="0"/>
              <a:pPr>
                <a:defRPr/>
              </a:pPr>
              <a:t>62</a:t>
            </a:fld>
            <a:endParaRPr lang="en-US"/>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15962"/>
          </a:xfrm>
        </p:spPr>
        <p:txBody>
          <a:bodyPr/>
          <a:lstStyle/>
          <a:p>
            <a:pPr eaLnBrk="1" hangingPunct="1">
              <a:defRPr/>
            </a:pPr>
            <a:r>
              <a:rPr lang="en-US" sz="3200" dirty="0" smtClean="0">
                <a:solidFill>
                  <a:srgbClr val="C00000"/>
                </a:solidFill>
              </a:rPr>
              <a:t>Examples of the HYSPLIT Model…</a:t>
            </a:r>
            <a:endParaRPr lang="en-US" sz="3200" dirty="0">
              <a:solidFill>
                <a:srgbClr val="C00000"/>
              </a:solidFill>
            </a:endParaRPr>
          </a:p>
        </p:txBody>
      </p:sp>
      <p:pic>
        <p:nvPicPr>
          <p:cNvPr id="51203" name="Content Placeholder 8" descr="2338_volc00cropped.gif"/>
          <p:cNvPicPr>
            <a:picLocks noGrp="1" noChangeAspect="1"/>
          </p:cNvPicPr>
          <p:nvPr>
            <p:ph sz="half" idx="1"/>
          </p:nvPr>
        </p:nvPicPr>
        <p:blipFill>
          <a:blip r:embed="rId3"/>
          <a:srcRect/>
          <a:stretch>
            <a:fillRect/>
          </a:stretch>
        </p:blipFill>
        <p:spPr>
          <a:xfrm>
            <a:off x="533400" y="838200"/>
            <a:ext cx="3886200" cy="5486400"/>
          </a:xfrm>
        </p:spPr>
      </p:pic>
      <p:pic>
        <p:nvPicPr>
          <p:cNvPr id="51204" name="Content Placeholder 10" descr="2338_volc01.gif"/>
          <p:cNvPicPr>
            <a:picLocks noGrp="1" noChangeAspect="1"/>
          </p:cNvPicPr>
          <p:nvPr>
            <p:ph sz="half" idx="2"/>
          </p:nvPr>
        </p:nvPicPr>
        <p:blipFill>
          <a:blip r:embed="rId4"/>
          <a:srcRect/>
          <a:stretch>
            <a:fillRect/>
          </a:stretch>
        </p:blipFill>
        <p:spPr>
          <a:xfrm>
            <a:off x="4724400" y="838200"/>
            <a:ext cx="3962400" cy="5486400"/>
          </a:xfrm>
        </p:spPr>
      </p:pic>
      <p:sp>
        <p:nvSpPr>
          <p:cNvPr id="4" name="Date Placeholder 3"/>
          <p:cNvSpPr>
            <a:spLocks noGrp="1"/>
          </p:cNvSpPr>
          <p:nvPr>
            <p:ph type="dt" sz="quarter" idx="10"/>
          </p:nvPr>
        </p:nvSpPr>
        <p:spPr/>
        <p:txBody>
          <a:bodyPr/>
          <a:lstStyle/>
          <a:p>
            <a:pPr>
              <a:defRPr/>
            </a:pPr>
            <a:fld id="{A815DA9C-0A41-4C4B-825B-CB5B9A0C5D1D}" type="datetime1">
              <a:rPr lang="en-US" smtClean="0"/>
              <a:pPr>
                <a:defRPr/>
              </a:pPr>
              <a:t>5/6/2009</a:t>
            </a:fld>
            <a:endParaRPr lang="en-US"/>
          </a:p>
        </p:txBody>
      </p:sp>
      <p:sp>
        <p:nvSpPr>
          <p:cNvPr id="5" name="Slide Number Placeholder 4"/>
          <p:cNvSpPr>
            <a:spLocks noGrp="1"/>
          </p:cNvSpPr>
          <p:nvPr>
            <p:ph type="sldNum" sz="quarter" idx="12"/>
          </p:nvPr>
        </p:nvSpPr>
        <p:spPr/>
        <p:txBody>
          <a:bodyPr/>
          <a:lstStyle/>
          <a:p>
            <a:pPr>
              <a:defRPr/>
            </a:pPr>
            <a:fld id="{E9A552F7-2CBF-45D3-93E1-6C9CE22E9555}" type="slidenum">
              <a:rPr lang="en-US" smtClean="0"/>
              <a:pPr>
                <a:defRPr/>
              </a:pPr>
              <a:t>63</a:t>
            </a:fld>
            <a:endParaRPr lang="en-US"/>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92162"/>
          </a:xfrm>
        </p:spPr>
        <p:txBody>
          <a:bodyPr/>
          <a:lstStyle/>
          <a:p>
            <a:pPr eaLnBrk="1" hangingPunct="1">
              <a:defRPr/>
            </a:pPr>
            <a:r>
              <a:rPr lang="en-US" sz="3200" dirty="0" smtClean="0">
                <a:solidFill>
                  <a:srgbClr val="C00000"/>
                </a:solidFill>
              </a:rPr>
              <a:t>Examples of the HYSPLIT Model…</a:t>
            </a:r>
            <a:endParaRPr lang="en-US" sz="3200"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5/6/2009</a:t>
            </a:fld>
            <a:endParaRPr lang="en-US"/>
          </a:p>
        </p:txBody>
      </p:sp>
      <p:sp>
        <p:nvSpPr>
          <p:cNvPr id="5" name="Slide Number Placeholder 4"/>
          <p:cNvSpPr>
            <a:spLocks noGrp="1"/>
          </p:cNvSpPr>
          <p:nvPr>
            <p:ph type="sldNum" sz="quarter" idx="12"/>
          </p:nvPr>
        </p:nvSpPr>
        <p:spPr/>
        <p:txBody>
          <a:bodyPr/>
          <a:lstStyle/>
          <a:p>
            <a:pPr>
              <a:defRPr/>
            </a:pPr>
            <a:fld id="{7E36563B-C0EB-41EE-8ADF-1EDBDB4ECA92}" type="slidenum">
              <a:rPr lang="en-US" smtClean="0"/>
              <a:pPr>
                <a:defRPr/>
              </a:pPr>
              <a:t>64</a:t>
            </a:fld>
            <a:endParaRPr lang="en-US"/>
          </a:p>
        </p:txBody>
      </p:sp>
      <p:pic>
        <p:nvPicPr>
          <p:cNvPr id="52229" name="Content Placeholder 11" descr="volc4_f1.gif"/>
          <p:cNvPicPr>
            <a:picLocks noGrp="1" noChangeAspect="1"/>
          </p:cNvPicPr>
          <p:nvPr>
            <p:ph idx="1"/>
          </p:nvPr>
        </p:nvPicPr>
        <p:blipFill>
          <a:blip r:embed="rId3"/>
          <a:srcRect/>
          <a:stretch>
            <a:fillRect/>
          </a:stretch>
        </p:blipFill>
        <p:spPr>
          <a:xfrm>
            <a:off x="762000" y="914400"/>
            <a:ext cx="7620000" cy="5394325"/>
          </a:xfrm>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838200"/>
            <a:ext cx="2590800" cy="5105400"/>
          </a:xfrm>
        </p:spPr>
        <p:txBody>
          <a:bodyPr>
            <a:noAutofit/>
          </a:bodyPr>
          <a:lstStyle/>
          <a:p>
            <a:pPr eaLnBrk="1" hangingPunct="1">
              <a:defRPr/>
            </a:pPr>
            <a:r>
              <a:rPr lang="en-US" sz="3200" dirty="0" smtClean="0">
                <a:solidFill>
                  <a:srgbClr val="C00000"/>
                </a:solidFill>
              </a:rPr>
              <a:t>Other Models: </a:t>
            </a:r>
            <a:br>
              <a:rPr lang="en-US" sz="3200" dirty="0" smtClean="0">
                <a:solidFill>
                  <a:srgbClr val="C00000"/>
                </a:solidFill>
              </a:rPr>
            </a:br>
            <a:r>
              <a:rPr lang="en-US" sz="3200" dirty="0" smtClean="0">
                <a:solidFill>
                  <a:srgbClr val="C00000"/>
                </a:solidFill>
              </a:rPr>
              <a:t/>
            </a:r>
            <a:br>
              <a:rPr lang="en-US" sz="3200" dirty="0" smtClean="0">
                <a:solidFill>
                  <a:srgbClr val="C00000"/>
                </a:solidFill>
              </a:rPr>
            </a:br>
            <a:r>
              <a:rPr lang="en-US" sz="3200" dirty="0" smtClean="0">
                <a:solidFill>
                  <a:srgbClr val="C00000"/>
                </a:solidFill>
              </a:rPr>
              <a:t>The CANERM  - Canadian Emergency Response Model.</a:t>
            </a:r>
            <a:endParaRPr lang="en-US" sz="3200"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5/6/2009</a:t>
            </a:fld>
            <a:endParaRPr lang="en-US"/>
          </a:p>
        </p:txBody>
      </p:sp>
      <p:sp>
        <p:nvSpPr>
          <p:cNvPr id="5" name="Slide Number Placeholder 4"/>
          <p:cNvSpPr>
            <a:spLocks noGrp="1"/>
          </p:cNvSpPr>
          <p:nvPr>
            <p:ph type="sldNum" sz="quarter" idx="12"/>
          </p:nvPr>
        </p:nvSpPr>
        <p:spPr/>
        <p:txBody>
          <a:bodyPr/>
          <a:lstStyle/>
          <a:p>
            <a:pPr>
              <a:defRPr/>
            </a:pPr>
            <a:fld id="{2360728D-DF42-435A-BC89-134F579E0097}" type="slidenum">
              <a:rPr lang="en-US" smtClean="0"/>
              <a:pPr>
                <a:defRPr/>
              </a:pPr>
              <a:t>65</a:t>
            </a:fld>
            <a:endParaRPr lang="en-US"/>
          </a:p>
        </p:txBody>
      </p:sp>
      <p:pic>
        <p:nvPicPr>
          <p:cNvPr id="53253" name="Content Placeholder 7" descr="traj_okmok_watch_12Z.png"/>
          <p:cNvPicPr>
            <a:picLocks noGrp="1" noChangeAspect="1"/>
          </p:cNvPicPr>
          <p:nvPr>
            <p:ph idx="1"/>
          </p:nvPr>
        </p:nvPicPr>
        <p:blipFill>
          <a:blip r:embed="rId3"/>
          <a:srcRect/>
          <a:stretch>
            <a:fillRect/>
          </a:stretch>
        </p:blipFill>
        <p:spPr>
          <a:xfrm>
            <a:off x="2895600" y="228600"/>
            <a:ext cx="5562600" cy="6324600"/>
          </a:xfrm>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1" name="Rectangle 2"/>
          <p:cNvSpPr>
            <a:spLocks noGrp="1" noChangeArrowheads="1"/>
          </p:cNvSpPr>
          <p:nvPr>
            <p:ph type="title"/>
          </p:nvPr>
        </p:nvSpPr>
        <p:spPr/>
        <p:txBody>
          <a:bodyPr/>
          <a:lstStyle/>
          <a:p>
            <a:pPr eaLnBrk="1" fontAlgn="auto" hangingPunct="1">
              <a:spcAft>
                <a:spcPts val="0"/>
              </a:spcAft>
              <a:defRPr/>
            </a:pPr>
            <a:r>
              <a:rPr lang="en-US" dirty="0" smtClean="0">
                <a:solidFill>
                  <a:srgbClr val="C00000"/>
                </a:solidFill>
              </a:rPr>
              <a:t>Steps taken after detection</a:t>
            </a:r>
          </a:p>
        </p:txBody>
      </p:sp>
      <p:sp>
        <p:nvSpPr>
          <p:cNvPr id="54275" name="Rectangle 3"/>
          <p:cNvSpPr>
            <a:spLocks noGrp="1" noChangeArrowheads="1"/>
          </p:cNvSpPr>
          <p:nvPr>
            <p:ph idx="1"/>
          </p:nvPr>
        </p:nvSpPr>
        <p:spPr/>
        <p:txBody>
          <a:bodyPr/>
          <a:lstStyle/>
          <a:p>
            <a:pPr eaLnBrk="1" hangingPunct="1"/>
            <a:r>
              <a:rPr lang="en-US" smtClean="0">
                <a:solidFill>
                  <a:schemeClr val="bg1"/>
                </a:solidFill>
              </a:rPr>
              <a:t>Volcano Observatories (VO) coordinate with the Volcanic Ash Advisory Centers (VAAC) and VAACs coordinate with the Meteorological Watch Office (MWO), Weather Forecast Office (WFO) and Center Weather Service Unit. </a:t>
            </a:r>
          </a:p>
          <a:p>
            <a:pPr eaLnBrk="1" hangingPunct="1"/>
            <a:r>
              <a:rPr lang="en-US" smtClean="0">
                <a:solidFill>
                  <a:schemeClr val="bg1"/>
                </a:solidFill>
              </a:rPr>
              <a:t>VAACs also coordinate with other agencies such as FAA, USAF, adjacent VAACs etc.</a:t>
            </a:r>
          </a:p>
          <a:p>
            <a:pPr eaLnBrk="1" hangingPunct="1"/>
            <a:r>
              <a:rPr lang="en-US" smtClean="0">
                <a:solidFill>
                  <a:schemeClr val="bg1"/>
                </a:solidFill>
              </a:rPr>
              <a:t>Anchorage VAAC is the lead NWS operational group on volcanic ash in Alaska </a:t>
            </a:r>
          </a:p>
        </p:txBody>
      </p:sp>
      <p:sp>
        <p:nvSpPr>
          <p:cNvPr id="14338" name="Date Placeholder 3"/>
          <p:cNvSpPr>
            <a:spLocks noGrp="1"/>
          </p:cNvSpPr>
          <p:nvPr>
            <p:ph type="dt" sz="quarter" idx="10"/>
          </p:nvPr>
        </p:nvSpPr>
        <p:spPr/>
        <p:txBody>
          <a:bodyPr/>
          <a:lstStyle/>
          <a:p>
            <a:pPr>
              <a:defRPr/>
            </a:pPr>
            <a:fld id="{242E9F3E-B8E4-4A44-B421-48A0F186A83A}" type="datetime1">
              <a:rPr lang="en-US"/>
              <a:pPr>
                <a:defRPr/>
              </a:pPr>
              <a:t>5/6/2009</a:t>
            </a:fld>
            <a:endParaRPr lang="en-US"/>
          </a:p>
        </p:txBody>
      </p:sp>
      <p:sp>
        <p:nvSpPr>
          <p:cNvPr id="14340" name="Slide Number Placeholder 5"/>
          <p:cNvSpPr>
            <a:spLocks noGrp="1"/>
          </p:cNvSpPr>
          <p:nvPr>
            <p:ph type="sldNum" sz="quarter" idx="12"/>
          </p:nvPr>
        </p:nvSpPr>
        <p:spPr/>
        <p:txBody>
          <a:bodyPr/>
          <a:lstStyle/>
          <a:p>
            <a:pPr>
              <a:defRPr/>
            </a:pPr>
            <a:fld id="{AEFF052E-9213-429E-945A-EAA0A324D16B}" type="slidenum">
              <a:rPr lang="en-US"/>
              <a:pPr>
                <a:defRPr/>
              </a:pPr>
              <a:t>66</a:t>
            </a:fld>
            <a:endParaRPr lang="en-US"/>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defRPr/>
            </a:pPr>
            <a:r>
              <a:rPr lang="en-US" dirty="0" smtClean="0">
                <a:solidFill>
                  <a:srgbClr val="C00000"/>
                </a:solidFill>
              </a:rPr>
              <a:t>Products that are issued by NWS </a:t>
            </a:r>
            <a:endParaRPr lang="en-US" dirty="0"/>
          </a:p>
        </p:txBody>
      </p:sp>
      <p:graphicFrame>
        <p:nvGraphicFramePr>
          <p:cNvPr id="6" name="Content Placeholder 5"/>
          <p:cNvGraphicFramePr>
            <a:graphicFrameLocks noGrp="1"/>
          </p:cNvGraphicFramePr>
          <p:nvPr>
            <p:ph idx="1"/>
          </p:nvPr>
        </p:nvGraphicFramePr>
        <p:xfrm>
          <a:off x="533400" y="1295400"/>
          <a:ext cx="7696200" cy="5384145"/>
        </p:xfrm>
        <a:graphic>
          <a:graphicData uri="http://schemas.openxmlformats.org/drawingml/2006/table">
            <a:tbl>
              <a:tblPr firstRow="1" bandRow="1">
                <a:tableStyleId>{5C22544A-7EE6-4342-B048-85BDC9FD1C3A}</a:tableStyleId>
              </a:tblPr>
              <a:tblGrid>
                <a:gridCol w="914400"/>
                <a:gridCol w="3160059"/>
                <a:gridCol w="3621741"/>
              </a:tblGrid>
              <a:tr h="346095">
                <a:tc>
                  <a:txBody>
                    <a:bodyPr/>
                    <a:lstStyle/>
                    <a:p>
                      <a:r>
                        <a:rPr lang="en-US" dirty="0" smtClean="0"/>
                        <a:t>Office</a:t>
                      </a:r>
                      <a:endParaRPr lang="en-US" dirty="0"/>
                    </a:p>
                  </a:txBody>
                  <a:tcPr/>
                </a:tc>
                <a:tc>
                  <a:txBody>
                    <a:bodyPr/>
                    <a:lstStyle/>
                    <a:p>
                      <a:r>
                        <a:rPr lang="en-US" dirty="0" smtClean="0"/>
                        <a:t>Products Issued</a:t>
                      </a:r>
                      <a:endParaRPr lang="en-US" dirty="0"/>
                    </a:p>
                  </a:txBody>
                  <a:tcPr/>
                </a:tc>
                <a:tc>
                  <a:txBody>
                    <a:bodyPr/>
                    <a:lstStyle/>
                    <a:p>
                      <a:r>
                        <a:rPr lang="en-US" dirty="0" smtClean="0"/>
                        <a:t>Responsible Office</a:t>
                      </a:r>
                      <a:endParaRPr lang="en-US" dirty="0"/>
                    </a:p>
                  </a:txBody>
                  <a:tcPr/>
                </a:tc>
              </a:tr>
              <a:tr h="1124810">
                <a:tc>
                  <a:txBody>
                    <a:bodyPr/>
                    <a:lstStyle/>
                    <a:p>
                      <a:r>
                        <a:rPr lang="en-US" sz="1600" dirty="0" smtClean="0"/>
                        <a:t>VAAC</a:t>
                      </a:r>
                      <a:endParaRPr lang="en-US" sz="1600" dirty="0"/>
                    </a:p>
                  </a:txBody>
                  <a:tcPr/>
                </a:tc>
                <a:tc>
                  <a:txBody>
                    <a:bodyPr/>
                    <a:lstStyle/>
                    <a:p>
                      <a:r>
                        <a:rPr lang="en-US" sz="1600" dirty="0" smtClean="0"/>
                        <a:t>Volcanic Ash</a:t>
                      </a:r>
                      <a:r>
                        <a:rPr lang="en-US" sz="1600" baseline="0" dirty="0" smtClean="0"/>
                        <a:t> Advisory (VAA)</a:t>
                      </a:r>
                      <a:endParaRPr lang="en-US" sz="1600" dirty="0"/>
                    </a:p>
                  </a:txBody>
                  <a:tcPr/>
                </a:tc>
                <a:tc>
                  <a:txBody>
                    <a:bodyPr/>
                    <a:lstStyle/>
                    <a:p>
                      <a:r>
                        <a:rPr lang="en-US" sz="1600" dirty="0" smtClean="0"/>
                        <a:t>Alaska</a:t>
                      </a:r>
                      <a:r>
                        <a:rPr lang="en-US" sz="1600" baseline="0" dirty="0" smtClean="0"/>
                        <a:t> Aviation Weather Unit (Anchorage), NOAA/NESDIS Satellite Analysis Branch/NWS NCEP NCO (Washington)</a:t>
                      </a:r>
                      <a:endParaRPr lang="en-US" sz="1600" dirty="0"/>
                    </a:p>
                  </a:txBody>
                  <a:tcPr/>
                </a:tc>
              </a:tr>
              <a:tr h="1384382">
                <a:tc>
                  <a:txBody>
                    <a:bodyPr/>
                    <a:lstStyle/>
                    <a:p>
                      <a:r>
                        <a:rPr lang="en-US" sz="1600" dirty="0" smtClean="0"/>
                        <a:t>MWO</a:t>
                      </a:r>
                      <a:endParaRPr lang="en-US" sz="1600" dirty="0"/>
                    </a:p>
                  </a:txBody>
                  <a:tcPr/>
                </a:tc>
                <a:tc>
                  <a:txBody>
                    <a:bodyPr/>
                    <a:lstStyle/>
                    <a:p>
                      <a:r>
                        <a:rPr lang="en-US" sz="1600" dirty="0" smtClean="0"/>
                        <a:t>SIGMET for Volcanic Ash (VA)</a:t>
                      </a:r>
                      <a:endParaRPr lang="en-US" sz="1600" dirty="0"/>
                    </a:p>
                  </a:txBody>
                  <a:tcPr/>
                </a:tc>
                <a:tc>
                  <a:txBody>
                    <a:bodyPr/>
                    <a:lstStyle/>
                    <a:p>
                      <a:r>
                        <a:rPr lang="en-US" sz="1600" dirty="0" smtClean="0"/>
                        <a:t>Alaska Aviation Weather</a:t>
                      </a:r>
                      <a:r>
                        <a:rPr lang="en-US" sz="1600" baseline="0" dirty="0" smtClean="0"/>
                        <a:t> Unit (Alaska), WFO Honolulu (Central Pacific), Aviation Weather Center Kansas City (CONUS, Gulf of Mexico, Eastern Pacific) </a:t>
                      </a:r>
                      <a:endParaRPr lang="en-US" sz="1600" dirty="0"/>
                    </a:p>
                  </a:txBody>
                  <a:tcPr/>
                </a:tc>
              </a:tr>
              <a:tr h="1643954">
                <a:tc>
                  <a:txBody>
                    <a:bodyPr/>
                    <a:lstStyle/>
                    <a:p>
                      <a:r>
                        <a:rPr lang="en-US" sz="1600" dirty="0" smtClean="0"/>
                        <a:t>WFO</a:t>
                      </a:r>
                      <a:endParaRPr lang="en-US" sz="1600" dirty="0"/>
                    </a:p>
                  </a:txBody>
                  <a:tcPr/>
                </a:tc>
                <a:tc>
                  <a:txBody>
                    <a:bodyPr/>
                    <a:lstStyle/>
                    <a:p>
                      <a:r>
                        <a:rPr lang="en-US" sz="1600" dirty="0" smtClean="0"/>
                        <a:t>Volcanic Ash Statement</a:t>
                      </a:r>
                      <a:r>
                        <a:rPr lang="en-US" sz="1600" baseline="0" dirty="0" smtClean="0"/>
                        <a:t> (SPS), </a:t>
                      </a:r>
                      <a:r>
                        <a:rPr lang="en-US" sz="1600" dirty="0" smtClean="0"/>
                        <a:t>Volcanic Ashfall</a:t>
                      </a:r>
                      <a:r>
                        <a:rPr lang="en-US" sz="1600" baseline="0" dirty="0" smtClean="0"/>
                        <a:t> Advisory (NPW) or Volcanic Ashfall Warning (NPW), Special Marine Statement (MWS) </a:t>
                      </a:r>
                      <a:endParaRPr lang="en-US" sz="1600" dirty="0"/>
                    </a:p>
                  </a:txBody>
                  <a:tcPr/>
                </a:tc>
                <a:tc>
                  <a:txBody>
                    <a:bodyPr/>
                    <a:lstStyle/>
                    <a:p>
                      <a:r>
                        <a:rPr lang="en-US" sz="1600" dirty="0" smtClean="0"/>
                        <a:t>All NWS Weather Forecast Offices</a:t>
                      </a:r>
                      <a:endParaRPr lang="en-US" sz="1600" dirty="0"/>
                    </a:p>
                  </a:txBody>
                  <a:tcPr/>
                </a:tc>
              </a:tr>
              <a:tr h="865239">
                <a:tc>
                  <a:txBody>
                    <a:bodyPr/>
                    <a:lstStyle/>
                    <a:p>
                      <a:r>
                        <a:rPr lang="en-US" sz="1600" dirty="0" smtClean="0"/>
                        <a:t>CWSU</a:t>
                      </a:r>
                      <a:endParaRPr lang="en-US" sz="1600" dirty="0"/>
                    </a:p>
                  </a:txBody>
                  <a:tcPr/>
                </a:tc>
                <a:tc>
                  <a:txBody>
                    <a:bodyPr/>
                    <a:lstStyle/>
                    <a:p>
                      <a:r>
                        <a:rPr lang="en-US" sz="1600" dirty="0" smtClean="0"/>
                        <a:t>Center Weather Advisory</a:t>
                      </a:r>
                      <a:r>
                        <a:rPr lang="en-US" sz="1600" baseline="0" dirty="0" smtClean="0"/>
                        <a:t> (CWA), Meteorological Impact Statement (MIS)</a:t>
                      </a:r>
                      <a:endParaRPr lang="en-US" sz="1600" dirty="0"/>
                    </a:p>
                  </a:txBody>
                  <a:tcPr/>
                </a:tc>
                <a:tc>
                  <a:txBody>
                    <a:bodyPr/>
                    <a:lstStyle/>
                    <a:p>
                      <a:r>
                        <a:rPr lang="en-US" sz="1600" dirty="0" smtClean="0"/>
                        <a:t>21 CWSUs </a:t>
                      </a:r>
                      <a:endParaRPr lang="en-US" sz="1600" dirty="0"/>
                    </a:p>
                  </a:txBody>
                  <a:tcPr/>
                </a:tc>
              </a:tr>
            </a:tbl>
          </a:graphicData>
        </a:graphic>
      </p:graphicFrame>
      <p:sp>
        <p:nvSpPr>
          <p:cNvPr id="4" name="Date Placeholder 3"/>
          <p:cNvSpPr>
            <a:spLocks noGrp="1"/>
          </p:cNvSpPr>
          <p:nvPr>
            <p:ph type="dt" sz="quarter" idx="10"/>
          </p:nvPr>
        </p:nvSpPr>
        <p:spPr/>
        <p:txBody>
          <a:bodyPr/>
          <a:lstStyle/>
          <a:p>
            <a:pPr>
              <a:defRPr/>
            </a:pPr>
            <a:fld id="{8A10A0B5-8C77-4CC2-8303-C0529D3D4234}" type="datetime1">
              <a:rPr lang="en-US" smtClean="0"/>
              <a:pPr>
                <a:defRPr/>
              </a:pPr>
              <a:t>5/6/2009</a:t>
            </a:fld>
            <a:endParaRPr lang="en-US"/>
          </a:p>
        </p:txBody>
      </p:sp>
      <p:sp>
        <p:nvSpPr>
          <p:cNvPr id="5" name="Slide Number Placeholder 4"/>
          <p:cNvSpPr>
            <a:spLocks noGrp="1"/>
          </p:cNvSpPr>
          <p:nvPr>
            <p:ph type="sldNum" sz="quarter" idx="12"/>
          </p:nvPr>
        </p:nvSpPr>
        <p:spPr/>
        <p:txBody>
          <a:bodyPr/>
          <a:lstStyle/>
          <a:p>
            <a:pPr>
              <a:defRPr/>
            </a:pPr>
            <a:fld id="{C0B2CD06-3369-4068-9443-E8153A50962F}" type="slidenum">
              <a:rPr lang="en-US" smtClean="0"/>
              <a:pPr>
                <a:defRPr/>
              </a:pPr>
              <a:t>67</a:t>
            </a:fld>
            <a:endParaRPr lang="en-US"/>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1524000"/>
            <a:ext cx="8229600" cy="3306762"/>
          </a:xfrm>
        </p:spPr>
        <p:txBody>
          <a:bodyPr/>
          <a:lstStyle/>
          <a:p>
            <a:pPr eaLnBrk="1" hangingPunct="1">
              <a:defRPr/>
            </a:pPr>
            <a:r>
              <a:rPr lang="en-US" dirty="0" smtClean="0">
                <a:solidFill>
                  <a:srgbClr val="C00000"/>
                </a:solidFill>
              </a:rPr>
              <a:t>Organizations Involved In  Volcanic Hazards Detection and Warnings </a:t>
            </a:r>
            <a:endParaRPr lang="en-US"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5/6/2009</a:t>
            </a:fld>
            <a:endParaRPr lang="en-US"/>
          </a:p>
        </p:txBody>
      </p:sp>
      <p:sp>
        <p:nvSpPr>
          <p:cNvPr id="5" name="Slide Number Placeholder 4"/>
          <p:cNvSpPr>
            <a:spLocks noGrp="1"/>
          </p:cNvSpPr>
          <p:nvPr>
            <p:ph type="sldNum" sz="quarter" idx="12"/>
          </p:nvPr>
        </p:nvSpPr>
        <p:spPr/>
        <p:txBody>
          <a:bodyPr/>
          <a:lstStyle/>
          <a:p>
            <a:pPr>
              <a:defRPr/>
            </a:pPr>
            <a:fld id="{84E20E5F-708F-44EB-AEEE-3B33EA603F33}" type="slidenum">
              <a:rPr lang="en-US" smtClean="0"/>
              <a:pPr>
                <a:defRPr/>
              </a:pPr>
              <a:t>68</a:t>
            </a:fld>
            <a:endParaRPr lang="en-US"/>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44562"/>
          </a:xfrm>
        </p:spPr>
        <p:txBody>
          <a:bodyPr/>
          <a:lstStyle/>
          <a:p>
            <a:pPr eaLnBrk="1" hangingPunct="1">
              <a:defRPr/>
            </a:pPr>
            <a:r>
              <a:rPr lang="en-US" dirty="0" smtClean="0">
                <a:solidFill>
                  <a:srgbClr val="C00000"/>
                </a:solidFill>
              </a:rPr>
              <a:t>Organizations</a:t>
            </a:r>
            <a:endParaRPr lang="en-US" dirty="0">
              <a:solidFill>
                <a:srgbClr val="C00000"/>
              </a:solidFill>
            </a:endParaRPr>
          </a:p>
        </p:txBody>
      </p:sp>
      <p:sp>
        <p:nvSpPr>
          <p:cNvPr id="57347" name="Content Placeholder 2"/>
          <p:cNvSpPr>
            <a:spLocks noGrp="1"/>
          </p:cNvSpPr>
          <p:nvPr>
            <p:ph idx="1"/>
          </p:nvPr>
        </p:nvSpPr>
        <p:spPr>
          <a:xfrm>
            <a:off x="457200" y="1066800"/>
            <a:ext cx="8229600" cy="5257800"/>
          </a:xfrm>
        </p:spPr>
        <p:txBody>
          <a:bodyPr/>
          <a:lstStyle/>
          <a:p>
            <a:pPr eaLnBrk="1" hangingPunct="1">
              <a:lnSpc>
                <a:spcPct val="80000"/>
              </a:lnSpc>
            </a:pPr>
            <a:r>
              <a:rPr lang="en-US" dirty="0" smtClean="0">
                <a:solidFill>
                  <a:schemeClr val="bg1"/>
                </a:solidFill>
              </a:rPr>
              <a:t>US Geological Survey/Alaska Volcano Observatory(AVO)</a:t>
            </a:r>
          </a:p>
          <a:p>
            <a:pPr eaLnBrk="1" hangingPunct="1"/>
            <a:r>
              <a:rPr lang="en-US" dirty="0" smtClean="0">
                <a:solidFill>
                  <a:schemeClr val="bg1"/>
                </a:solidFill>
              </a:rPr>
              <a:t>Department of Commerce, National Oceanic and Atmospheric Administration (NOAA)</a:t>
            </a:r>
          </a:p>
          <a:p>
            <a:pPr lvl="1" eaLnBrk="1" hangingPunct="1">
              <a:lnSpc>
                <a:spcPct val="80000"/>
              </a:lnSpc>
            </a:pPr>
            <a:r>
              <a:rPr lang="en-US" sz="2800" dirty="0" smtClean="0">
                <a:solidFill>
                  <a:schemeClr val="bg1"/>
                </a:solidFill>
              </a:rPr>
              <a:t>National Weather Service (NWS) Anchorage and Washington DC Volcanic Ash Advisory Centers</a:t>
            </a:r>
          </a:p>
          <a:p>
            <a:pPr lvl="1" eaLnBrk="1" hangingPunct="1">
              <a:lnSpc>
                <a:spcPct val="80000"/>
              </a:lnSpc>
            </a:pPr>
            <a:r>
              <a:rPr lang="en-US" sz="2800" dirty="0" smtClean="0">
                <a:solidFill>
                  <a:schemeClr val="bg1"/>
                </a:solidFill>
              </a:rPr>
              <a:t>NESDIS (Washington VAAC)</a:t>
            </a:r>
          </a:p>
          <a:p>
            <a:pPr lvl="1" eaLnBrk="1" hangingPunct="1">
              <a:lnSpc>
                <a:spcPct val="80000"/>
              </a:lnSpc>
            </a:pPr>
            <a:r>
              <a:rPr lang="en-US" sz="2800" dirty="0" smtClean="0">
                <a:solidFill>
                  <a:schemeClr val="bg1"/>
                </a:solidFill>
              </a:rPr>
              <a:t>Air Research Laboratory (ARL) – Modeling</a:t>
            </a:r>
          </a:p>
          <a:p>
            <a:pPr eaLnBrk="1" hangingPunct="1"/>
            <a:endParaRPr lang="en-US" sz="1800" dirty="0" smtClean="0"/>
          </a:p>
          <a:p>
            <a:pPr eaLnBrk="1" hangingPunct="1"/>
            <a:endParaRPr lang="en-US" dirty="0"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5/6/2009</a:t>
            </a:fld>
            <a:endParaRPr lang="en-US" dirty="0"/>
          </a:p>
        </p:txBody>
      </p:sp>
      <p:sp>
        <p:nvSpPr>
          <p:cNvPr id="5" name="Slide Number Placeholder 4"/>
          <p:cNvSpPr>
            <a:spLocks noGrp="1"/>
          </p:cNvSpPr>
          <p:nvPr>
            <p:ph type="sldNum" sz="quarter" idx="12"/>
          </p:nvPr>
        </p:nvSpPr>
        <p:spPr/>
        <p:txBody>
          <a:bodyPr/>
          <a:lstStyle/>
          <a:p>
            <a:pPr>
              <a:defRPr/>
            </a:pPr>
            <a:fld id="{A366C828-CC82-40CF-98B1-17E5298F8928}" type="slidenum">
              <a:rPr lang="en-US" smtClean="0"/>
              <a:pPr>
                <a:defRPr/>
              </a:pPr>
              <a:t>69</a:t>
            </a:fld>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868362"/>
          </a:xfrm>
        </p:spPr>
        <p:txBody>
          <a:bodyPr/>
          <a:lstStyle/>
          <a:p>
            <a:pPr eaLnBrk="1" hangingPunct="1">
              <a:defRPr/>
            </a:pPr>
            <a:r>
              <a:rPr lang="en-US" sz="4000" dirty="0" smtClean="0">
                <a:solidFill>
                  <a:schemeClr val="bg1"/>
                </a:solidFill>
              </a:rPr>
              <a:t>Hazards in the air…</a:t>
            </a:r>
            <a:endParaRPr lang="en-US" sz="4000" dirty="0">
              <a:solidFill>
                <a:schemeClr val="bg1"/>
              </a:solidFill>
            </a:endParaRPr>
          </a:p>
        </p:txBody>
      </p:sp>
      <p:sp>
        <p:nvSpPr>
          <p:cNvPr id="3" name="Content Placeholder 2"/>
          <p:cNvSpPr>
            <a:spLocks noGrp="1"/>
          </p:cNvSpPr>
          <p:nvPr>
            <p:ph idx="1"/>
          </p:nvPr>
        </p:nvSpPr>
        <p:spPr>
          <a:xfrm>
            <a:off x="457200" y="1371600"/>
            <a:ext cx="8229600" cy="4038600"/>
          </a:xfrm>
          <a:noFill/>
        </p:spPr>
        <p:txBody>
          <a:bodyPr/>
          <a:lstStyle/>
          <a:p>
            <a:pPr eaLnBrk="1" hangingPunct="1">
              <a:defRPr/>
            </a:pPr>
            <a:r>
              <a:rPr lang="en-US" b="1" dirty="0" smtClean="0">
                <a:solidFill>
                  <a:schemeClr val="bg1"/>
                </a:solidFill>
              </a:rPr>
              <a:t>Ash can cause significant damage to airframes, and engine components</a:t>
            </a:r>
          </a:p>
          <a:p>
            <a:pPr lvl="1" eaLnBrk="1" hangingPunct="1">
              <a:defRPr/>
            </a:pPr>
            <a:r>
              <a:rPr lang="en-US" b="1" dirty="0" smtClean="0">
                <a:solidFill>
                  <a:schemeClr val="bg1"/>
                </a:solidFill>
              </a:rPr>
              <a:t>in-flight engine loss</a:t>
            </a:r>
          </a:p>
          <a:p>
            <a:pPr lvl="1" eaLnBrk="1" hangingPunct="1">
              <a:defRPr/>
            </a:pPr>
            <a:r>
              <a:rPr lang="en-US" b="1" dirty="0" smtClean="0">
                <a:solidFill>
                  <a:schemeClr val="bg1"/>
                </a:solidFill>
              </a:rPr>
              <a:t>windshield abrasion</a:t>
            </a:r>
          </a:p>
          <a:p>
            <a:pPr lvl="1" eaLnBrk="1" hangingPunct="1">
              <a:defRPr/>
            </a:pPr>
            <a:r>
              <a:rPr lang="en-US" b="1" dirty="0" smtClean="0">
                <a:solidFill>
                  <a:schemeClr val="bg1"/>
                </a:solidFill>
              </a:rPr>
              <a:t>instrument damage</a:t>
            </a:r>
          </a:p>
          <a:p>
            <a:pPr eaLnBrk="1" hangingPunct="1">
              <a:defRPr/>
            </a:pPr>
            <a:r>
              <a:rPr lang="en-US" b="1" dirty="0" smtClean="0">
                <a:solidFill>
                  <a:schemeClr val="bg1"/>
                </a:solidFill>
              </a:rPr>
              <a:t>Ash avoidance causes substantial delays  in flight operations</a:t>
            </a:r>
          </a:p>
          <a:p>
            <a:pPr eaLnBrk="1" hangingPunct="1">
              <a:defRPr/>
            </a:pPr>
            <a:r>
              <a:rPr lang="en-US" b="1" dirty="0" smtClean="0">
                <a:solidFill>
                  <a:schemeClr val="bg1"/>
                </a:solidFill>
              </a:rPr>
              <a:t>Unknown health hazards associated with gases</a:t>
            </a:r>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5/6/2009</a:t>
            </a:fld>
            <a:endParaRPr lang="en-US" dirty="0"/>
          </a:p>
        </p:txBody>
      </p:sp>
      <p:sp>
        <p:nvSpPr>
          <p:cNvPr id="5" name="Slide Number Placeholder 4"/>
          <p:cNvSpPr>
            <a:spLocks noGrp="1"/>
          </p:cNvSpPr>
          <p:nvPr>
            <p:ph type="sldNum" sz="quarter" idx="12"/>
          </p:nvPr>
        </p:nvSpPr>
        <p:spPr/>
        <p:txBody>
          <a:bodyPr/>
          <a:lstStyle/>
          <a:p>
            <a:pPr>
              <a:defRPr/>
            </a:pPr>
            <a:fld id="{E705AB57-9768-468F-804B-790D60DC1514}" type="slidenum">
              <a:rPr lang="en-US" smtClean="0"/>
              <a:pPr>
                <a:defRPr/>
              </a:pPr>
              <a:t>7</a:t>
            </a:fld>
            <a:endParaRPr lang="en-US" dirty="0"/>
          </a:p>
        </p:txBody>
      </p:sp>
      <p:sp>
        <p:nvSpPr>
          <p:cNvPr id="6" name="TextBox 5"/>
          <p:cNvSpPr txBox="1"/>
          <p:nvPr/>
        </p:nvSpPr>
        <p:spPr>
          <a:xfrm>
            <a:off x="7543800" y="1143000"/>
            <a:ext cx="505267" cy="830997"/>
          </a:xfrm>
          <a:prstGeom prst="rect">
            <a:avLst/>
          </a:prstGeom>
          <a:noFill/>
        </p:spPr>
        <p:txBody>
          <a:bodyPr wrap="none" rtlCol="0">
            <a:spAutoFit/>
          </a:bodyPr>
          <a:lstStyle/>
          <a:p>
            <a:r>
              <a:rPr lang="en-US" sz="4800" dirty="0" smtClean="0">
                <a:solidFill>
                  <a:srgbClr val="FF0000"/>
                </a:solidFill>
              </a:rPr>
              <a:t>$</a:t>
            </a:r>
            <a:endParaRPr lang="en-US" sz="4800" dirty="0">
              <a:solidFill>
                <a:srgbClr val="FF0000"/>
              </a:solidFill>
            </a:endParaRPr>
          </a:p>
        </p:txBody>
      </p:sp>
      <p:sp>
        <p:nvSpPr>
          <p:cNvPr id="7" name="TextBox 6"/>
          <p:cNvSpPr txBox="1"/>
          <p:nvPr/>
        </p:nvSpPr>
        <p:spPr>
          <a:xfrm>
            <a:off x="8305800" y="4038600"/>
            <a:ext cx="505267" cy="830997"/>
          </a:xfrm>
          <a:prstGeom prst="rect">
            <a:avLst/>
          </a:prstGeom>
          <a:noFill/>
        </p:spPr>
        <p:txBody>
          <a:bodyPr wrap="none" rtlCol="0">
            <a:spAutoFit/>
          </a:bodyPr>
          <a:lstStyle/>
          <a:p>
            <a:r>
              <a:rPr lang="en-US" sz="4800" dirty="0" smtClean="0">
                <a:solidFill>
                  <a:srgbClr val="FF0000"/>
                </a:solidFill>
              </a:rPr>
              <a:t>$</a:t>
            </a:r>
            <a:endParaRPr lang="en-US" sz="4800" dirty="0">
              <a:solidFill>
                <a:srgbClr val="FF0000"/>
              </a:solidFill>
            </a:endParaRPr>
          </a:p>
        </p:txBody>
      </p:sp>
      <p:sp>
        <p:nvSpPr>
          <p:cNvPr id="8" name="TextBox 7"/>
          <p:cNvSpPr txBox="1"/>
          <p:nvPr/>
        </p:nvSpPr>
        <p:spPr>
          <a:xfrm>
            <a:off x="8153400" y="1905000"/>
            <a:ext cx="505267" cy="830997"/>
          </a:xfrm>
          <a:prstGeom prst="rect">
            <a:avLst/>
          </a:prstGeom>
          <a:noFill/>
        </p:spPr>
        <p:txBody>
          <a:bodyPr wrap="none" rtlCol="0">
            <a:spAutoFit/>
          </a:bodyPr>
          <a:lstStyle/>
          <a:p>
            <a:r>
              <a:rPr lang="en-US" sz="4800" dirty="0" smtClean="0">
                <a:solidFill>
                  <a:srgbClr val="FF0000"/>
                </a:solidFill>
              </a:rPr>
              <a:t>$</a:t>
            </a:r>
            <a:endParaRPr lang="en-US" sz="4800" dirty="0">
              <a:solidFill>
                <a:srgbClr val="FF0000"/>
              </a:solidFill>
            </a:endParaRPr>
          </a:p>
        </p:txBody>
      </p:sp>
      <p:sp>
        <p:nvSpPr>
          <p:cNvPr id="9" name="TextBox 8"/>
          <p:cNvSpPr txBox="1"/>
          <p:nvPr/>
        </p:nvSpPr>
        <p:spPr>
          <a:xfrm>
            <a:off x="7315200" y="2743200"/>
            <a:ext cx="505267" cy="830997"/>
          </a:xfrm>
          <a:prstGeom prst="rect">
            <a:avLst/>
          </a:prstGeom>
          <a:noFill/>
        </p:spPr>
        <p:txBody>
          <a:bodyPr wrap="none" rtlCol="0">
            <a:spAutoFit/>
          </a:bodyPr>
          <a:lstStyle/>
          <a:p>
            <a:r>
              <a:rPr lang="en-US" sz="4800" dirty="0" smtClean="0">
                <a:solidFill>
                  <a:srgbClr val="FF0000"/>
                </a:solidFill>
              </a:rPr>
              <a:t>$</a:t>
            </a:r>
            <a:endParaRPr lang="en-US" sz="4800" dirty="0">
              <a:solidFill>
                <a:srgbClr val="FF0000"/>
              </a:solidFill>
            </a:endParaRPr>
          </a:p>
        </p:txBody>
      </p:sp>
      <p:sp>
        <p:nvSpPr>
          <p:cNvPr id="10" name="TextBox 9"/>
          <p:cNvSpPr txBox="1"/>
          <p:nvPr/>
        </p:nvSpPr>
        <p:spPr>
          <a:xfrm>
            <a:off x="5029200" y="5410200"/>
            <a:ext cx="505267" cy="830997"/>
          </a:xfrm>
          <a:prstGeom prst="rect">
            <a:avLst/>
          </a:prstGeom>
          <a:noFill/>
        </p:spPr>
        <p:txBody>
          <a:bodyPr wrap="none" rtlCol="0">
            <a:spAutoFit/>
          </a:bodyPr>
          <a:lstStyle/>
          <a:p>
            <a:r>
              <a:rPr lang="en-US" sz="4800" dirty="0" smtClean="0">
                <a:solidFill>
                  <a:srgbClr val="FF0000"/>
                </a:solidFill>
              </a:rPr>
              <a:t>$</a:t>
            </a:r>
            <a:endParaRPr lang="en-US" sz="4800" dirty="0">
              <a:solidFill>
                <a:srgbClr val="FF0000"/>
              </a:solidFill>
            </a:endParaRPr>
          </a:p>
        </p:txBody>
      </p:sp>
      <p:sp>
        <p:nvSpPr>
          <p:cNvPr id="11" name="TextBox 10"/>
          <p:cNvSpPr txBox="1"/>
          <p:nvPr/>
        </p:nvSpPr>
        <p:spPr>
          <a:xfrm>
            <a:off x="6858000" y="5638800"/>
            <a:ext cx="505267" cy="830997"/>
          </a:xfrm>
          <a:prstGeom prst="rect">
            <a:avLst/>
          </a:prstGeom>
          <a:noFill/>
        </p:spPr>
        <p:txBody>
          <a:bodyPr wrap="none" rtlCol="0">
            <a:spAutoFit/>
          </a:bodyPr>
          <a:lstStyle/>
          <a:p>
            <a:r>
              <a:rPr lang="en-US" sz="4800" dirty="0" smtClean="0">
                <a:solidFill>
                  <a:srgbClr val="FF0000"/>
                </a:solidFill>
              </a:rPr>
              <a:t>$</a:t>
            </a:r>
            <a:endParaRPr lang="en-US" sz="4800" dirty="0">
              <a:solidFill>
                <a:srgbClr val="FF0000"/>
              </a:solidFill>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14400"/>
          </a:xfrm>
        </p:spPr>
        <p:txBody>
          <a:bodyPr/>
          <a:lstStyle/>
          <a:p>
            <a:pPr eaLnBrk="1" hangingPunct="1">
              <a:defRPr/>
            </a:pPr>
            <a:r>
              <a:rPr lang="en-US" dirty="0" smtClean="0">
                <a:solidFill>
                  <a:srgbClr val="C00000"/>
                </a:solidFill>
              </a:rPr>
              <a:t>Organizations…</a:t>
            </a:r>
            <a:endParaRPr lang="en-US" dirty="0">
              <a:solidFill>
                <a:srgbClr val="C00000"/>
              </a:solidFill>
            </a:endParaRPr>
          </a:p>
        </p:txBody>
      </p:sp>
      <p:sp>
        <p:nvSpPr>
          <p:cNvPr id="58371" name="Content Placeholder 2"/>
          <p:cNvSpPr>
            <a:spLocks noGrp="1"/>
          </p:cNvSpPr>
          <p:nvPr>
            <p:ph idx="1"/>
          </p:nvPr>
        </p:nvSpPr>
        <p:spPr>
          <a:xfrm>
            <a:off x="457200" y="990600"/>
            <a:ext cx="8229600" cy="5334000"/>
          </a:xfrm>
        </p:spPr>
        <p:txBody>
          <a:bodyPr/>
          <a:lstStyle/>
          <a:p>
            <a:pPr eaLnBrk="1" hangingPunct="1"/>
            <a:r>
              <a:rPr lang="en-US" smtClean="0">
                <a:solidFill>
                  <a:schemeClr val="bg1"/>
                </a:solidFill>
              </a:rPr>
              <a:t>Department of Defense (DOD), United States Air Force</a:t>
            </a:r>
          </a:p>
          <a:p>
            <a:pPr eaLnBrk="1" hangingPunct="1"/>
            <a:r>
              <a:rPr lang="en-US" smtClean="0">
                <a:solidFill>
                  <a:schemeClr val="bg1"/>
                </a:solidFill>
              </a:rPr>
              <a:t>Department of Interior (DOI), United States Geologic Survey (USGS)</a:t>
            </a:r>
          </a:p>
          <a:p>
            <a:pPr eaLnBrk="1" hangingPunct="1"/>
            <a:r>
              <a:rPr lang="en-US" smtClean="0">
                <a:solidFill>
                  <a:schemeClr val="bg1"/>
                </a:solidFill>
              </a:rPr>
              <a:t>Department of Transportation (DOT), Federal Aviation Administration (FAA)</a:t>
            </a:r>
          </a:p>
          <a:p>
            <a:pPr eaLnBrk="1" hangingPunct="1"/>
            <a:r>
              <a:rPr lang="en-US" smtClean="0">
                <a:solidFill>
                  <a:schemeClr val="bg1"/>
                </a:solidFill>
              </a:rPr>
              <a:t>Division of Homeland Security and Emergency Management (DHS&amp;EM)</a:t>
            </a:r>
          </a:p>
          <a:p>
            <a:pPr eaLnBrk="1" hangingPunct="1">
              <a:lnSpc>
                <a:spcPct val="80000"/>
              </a:lnSpc>
            </a:pPr>
            <a:r>
              <a:rPr lang="en-US" smtClean="0">
                <a:solidFill>
                  <a:schemeClr val="bg1"/>
                </a:solidFill>
              </a:rPr>
              <a:t>International Civil Aviation Organization (ICAO)</a:t>
            </a:r>
          </a:p>
          <a:p>
            <a:pPr eaLnBrk="1" hangingPunct="1">
              <a:lnSpc>
                <a:spcPct val="80000"/>
              </a:lnSpc>
            </a:pPr>
            <a:r>
              <a:rPr lang="en-US" smtClean="0">
                <a:solidFill>
                  <a:schemeClr val="bg1"/>
                </a:solidFill>
              </a:rPr>
              <a:t>Other worldwide VAACs</a:t>
            </a:r>
          </a:p>
          <a:p>
            <a:pPr eaLnBrk="1" hangingPunct="1">
              <a:lnSpc>
                <a:spcPct val="80000"/>
              </a:lnSpc>
            </a:pPr>
            <a:r>
              <a:rPr lang="en-US" smtClean="0">
                <a:solidFill>
                  <a:schemeClr val="bg1"/>
                </a:solidFill>
              </a:rPr>
              <a:t>Aviation Customers</a:t>
            </a:r>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5/6/2009</a:t>
            </a:fld>
            <a:endParaRPr lang="en-US"/>
          </a:p>
        </p:txBody>
      </p:sp>
      <p:sp>
        <p:nvSpPr>
          <p:cNvPr id="5" name="Slide Number Placeholder 4"/>
          <p:cNvSpPr>
            <a:spLocks noGrp="1"/>
          </p:cNvSpPr>
          <p:nvPr>
            <p:ph type="sldNum" sz="quarter" idx="12"/>
          </p:nvPr>
        </p:nvSpPr>
        <p:spPr/>
        <p:txBody>
          <a:bodyPr/>
          <a:lstStyle/>
          <a:p>
            <a:pPr>
              <a:defRPr/>
            </a:pPr>
            <a:fld id="{746D2BE1-D30E-485C-827E-09B67859F1DD}" type="slidenum">
              <a:rPr lang="en-US" smtClean="0"/>
              <a:pPr>
                <a:defRPr/>
              </a:pPr>
              <a:t>70</a:t>
            </a:fld>
            <a:endParaRPr lang="en-US"/>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C00000"/>
                </a:solidFill>
              </a:rPr>
              <a:t>NWS Ash Program Structure</a:t>
            </a:r>
            <a:endParaRPr lang="en-US" dirty="0">
              <a:solidFill>
                <a:srgbClr val="C00000"/>
              </a:solidFill>
            </a:endParaRPr>
          </a:p>
        </p:txBody>
      </p:sp>
      <p:sp>
        <p:nvSpPr>
          <p:cNvPr id="59395" name="Content Placeholder 2"/>
          <p:cNvSpPr>
            <a:spLocks noGrp="1"/>
          </p:cNvSpPr>
          <p:nvPr>
            <p:ph idx="1"/>
          </p:nvPr>
        </p:nvSpPr>
        <p:spPr>
          <a:xfrm>
            <a:off x="457200" y="1752600"/>
            <a:ext cx="8229600" cy="4114800"/>
          </a:xfrm>
        </p:spPr>
        <p:txBody>
          <a:bodyPr/>
          <a:lstStyle/>
          <a:p>
            <a:pPr eaLnBrk="1" hangingPunct="1">
              <a:lnSpc>
                <a:spcPct val="90000"/>
              </a:lnSpc>
            </a:pPr>
            <a:r>
              <a:rPr lang="en-US" smtClean="0">
                <a:solidFill>
                  <a:schemeClr val="bg1"/>
                </a:solidFill>
              </a:rPr>
              <a:t>Program Management:  NWS Alaska Region</a:t>
            </a:r>
          </a:p>
          <a:p>
            <a:pPr eaLnBrk="1" hangingPunct="1">
              <a:lnSpc>
                <a:spcPct val="90000"/>
              </a:lnSpc>
            </a:pPr>
            <a:r>
              <a:rPr lang="en-US" smtClean="0">
                <a:solidFill>
                  <a:schemeClr val="bg1"/>
                </a:solidFill>
              </a:rPr>
              <a:t>2 VAACs:  Anchorage and Washington (joint effort with NESDIS)</a:t>
            </a:r>
          </a:p>
          <a:p>
            <a:pPr eaLnBrk="1" hangingPunct="1">
              <a:lnSpc>
                <a:spcPct val="90000"/>
              </a:lnSpc>
            </a:pPr>
            <a:r>
              <a:rPr lang="en-US" smtClean="0">
                <a:solidFill>
                  <a:schemeClr val="bg1"/>
                </a:solidFill>
              </a:rPr>
              <a:t>3 Meteorological Watch Offices (MWOs):  Alaska Aviation Weather Unit (AAWU), Aviation Weather Center, WFO Honolulu</a:t>
            </a:r>
          </a:p>
          <a:p>
            <a:pPr eaLnBrk="1" hangingPunct="1">
              <a:lnSpc>
                <a:spcPct val="90000"/>
              </a:lnSpc>
            </a:pPr>
            <a:r>
              <a:rPr lang="en-US" smtClean="0">
                <a:solidFill>
                  <a:schemeClr val="bg1"/>
                </a:solidFill>
              </a:rPr>
              <a:t>Center Weather Service Unit (CWSU)</a:t>
            </a:r>
            <a:endParaRPr lang="en-US" smtClean="0"/>
          </a:p>
          <a:p>
            <a:pPr eaLnBrk="1" hangingPunct="1">
              <a:lnSpc>
                <a:spcPct val="90000"/>
              </a:lnSpc>
            </a:pPr>
            <a:r>
              <a:rPr lang="en-US" smtClean="0">
                <a:solidFill>
                  <a:schemeClr val="bg1"/>
                </a:solidFill>
              </a:rPr>
              <a:t>WFOs (Issue Ashfall Advisories, Marine Statements)</a:t>
            </a:r>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5/6/2009</a:t>
            </a:fld>
            <a:endParaRPr lang="en-US"/>
          </a:p>
        </p:txBody>
      </p:sp>
      <p:sp>
        <p:nvSpPr>
          <p:cNvPr id="5" name="Slide Number Placeholder 4"/>
          <p:cNvSpPr>
            <a:spLocks noGrp="1"/>
          </p:cNvSpPr>
          <p:nvPr>
            <p:ph type="sldNum" sz="quarter" idx="12"/>
          </p:nvPr>
        </p:nvSpPr>
        <p:spPr/>
        <p:txBody>
          <a:bodyPr/>
          <a:lstStyle/>
          <a:p>
            <a:pPr>
              <a:defRPr/>
            </a:pPr>
            <a:fld id="{5AEC0F55-36A1-44B0-8CF9-0680B7EF2600}" type="slidenum">
              <a:rPr lang="en-US" smtClean="0"/>
              <a:pPr>
                <a:defRPr/>
              </a:pPr>
              <a:t>71</a:t>
            </a:fld>
            <a:endParaRPr lang="en-US"/>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914400"/>
          </a:xfrm>
        </p:spPr>
        <p:txBody>
          <a:bodyPr/>
          <a:lstStyle/>
          <a:p>
            <a:pPr eaLnBrk="1" hangingPunct="1">
              <a:defRPr/>
            </a:pPr>
            <a:r>
              <a:rPr lang="en-US" dirty="0" smtClean="0">
                <a:solidFill>
                  <a:srgbClr val="C00000"/>
                </a:solidFill>
              </a:rPr>
              <a:t>Organizational Timeline</a:t>
            </a:r>
            <a:endParaRPr lang="en-US" dirty="0">
              <a:solidFill>
                <a:srgbClr val="C00000"/>
              </a:solidFill>
            </a:endParaRPr>
          </a:p>
        </p:txBody>
      </p:sp>
      <p:sp>
        <p:nvSpPr>
          <p:cNvPr id="60419" name="Content Placeholder 2"/>
          <p:cNvSpPr>
            <a:spLocks noGrp="1"/>
          </p:cNvSpPr>
          <p:nvPr>
            <p:ph idx="1"/>
          </p:nvPr>
        </p:nvSpPr>
        <p:spPr>
          <a:xfrm>
            <a:off x="457200" y="1066800"/>
            <a:ext cx="8229600" cy="5334000"/>
          </a:xfrm>
        </p:spPr>
        <p:txBody>
          <a:bodyPr/>
          <a:lstStyle/>
          <a:p>
            <a:pPr eaLnBrk="1" hangingPunct="1">
              <a:lnSpc>
                <a:spcPct val="80000"/>
              </a:lnSpc>
            </a:pPr>
            <a:r>
              <a:rPr lang="en-US" sz="2400" smtClean="0">
                <a:solidFill>
                  <a:schemeClr val="bg1"/>
                </a:solidFill>
              </a:rPr>
              <a:t>Organized volcano monitoring began in the 1970s.</a:t>
            </a:r>
          </a:p>
          <a:p>
            <a:pPr eaLnBrk="1" hangingPunct="1">
              <a:lnSpc>
                <a:spcPct val="80000"/>
              </a:lnSpc>
            </a:pPr>
            <a:r>
              <a:rPr lang="en-US" sz="2400" smtClean="0">
                <a:solidFill>
                  <a:schemeClr val="bg1"/>
                </a:solidFill>
              </a:rPr>
              <a:t>The volcanic ash monitoring program at the Satellite Analysis Branch (SAB) became official in 1987.*</a:t>
            </a:r>
          </a:p>
          <a:p>
            <a:pPr eaLnBrk="1" hangingPunct="1">
              <a:lnSpc>
                <a:spcPct val="80000"/>
              </a:lnSpc>
            </a:pPr>
            <a:r>
              <a:rPr lang="en-US" sz="2400" smtClean="0">
                <a:solidFill>
                  <a:schemeClr val="bg1"/>
                </a:solidFill>
              </a:rPr>
              <a:t>1995: NWS Alaska Aviation Weather Unit (AAWU) formed</a:t>
            </a:r>
          </a:p>
          <a:p>
            <a:pPr eaLnBrk="1" hangingPunct="1">
              <a:lnSpc>
                <a:spcPct val="80000"/>
              </a:lnSpc>
            </a:pPr>
            <a:r>
              <a:rPr lang="en-US" sz="2400" smtClean="0">
                <a:solidFill>
                  <a:schemeClr val="bg1"/>
                </a:solidFill>
              </a:rPr>
              <a:t>1997: ICAO established nine worldwide Volcanic Ash Advisory Centers (VAACs)</a:t>
            </a:r>
          </a:p>
          <a:p>
            <a:pPr lvl="1" eaLnBrk="1" hangingPunct="1">
              <a:lnSpc>
                <a:spcPct val="80000"/>
              </a:lnSpc>
            </a:pPr>
            <a:r>
              <a:rPr lang="en-US" smtClean="0">
                <a:solidFill>
                  <a:schemeClr val="bg1"/>
                </a:solidFill>
              </a:rPr>
              <a:t>Anchorage AK (managed by AAWU)</a:t>
            </a:r>
          </a:p>
          <a:p>
            <a:pPr lvl="1" eaLnBrk="1" hangingPunct="1">
              <a:lnSpc>
                <a:spcPct val="80000"/>
              </a:lnSpc>
            </a:pPr>
            <a:r>
              <a:rPr lang="en-US" smtClean="0">
                <a:solidFill>
                  <a:schemeClr val="bg1"/>
                </a:solidFill>
              </a:rPr>
              <a:t>Washington DC (joint effort between NESDIS/NWS)</a:t>
            </a:r>
          </a:p>
          <a:p>
            <a:pPr eaLnBrk="1" hangingPunct="1">
              <a:lnSpc>
                <a:spcPct val="80000"/>
              </a:lnSpc>
            </a:pPr>
            <a:r>
              <a:rPr lang="en-US" sz="2400" smtClean="0">
                <a:solidFill>
                  <a:schemeClr val="bg1"/>
                </a:solidFill>
              </a:rPr>
              <a:t>1998: Responsibility for managing NWS Volcanic Ash Program transferred to NWS Alaska Region.</a:t>
            </a:r>
          </a:p>
          <a:p>
            <a:pPr lvl="1" eaLnBrk="1" hangingPunct="1">
              <a:lnSpc>
                <a:spcPct val="80000"/>
              </a:lnSpc>
            </a:pPr>
            <a:r>
              <a:rPr lang="en-US" smtClean="0">
                <a:solidFill>
                  <a:schemeClr val="bg1"/>
                </a:solidFill>
              </a:rPr>
              <a:t>Operational knowledge</a:t>
            </a:r>
          </a:p>
          <a:p>
            <a:pPr lvl="1" eaLnBrk="1" hangingPunct="1">
              <a:lnSpc>
                <a:spcPct val="80000"/>
              </a:lnSpc>
            </a:pPr>
            <a:r>
              <a:rPr lang="en-US" smtClean="0">
                <a:solidFill>
                  <a:schemeClr val="bg1"/>
                </a:solidFill>
              </a:rPr>
              <a:t>Developed successful coordination with other agencies   </a:t>
            </a:r>
          </a:p>
          <a:p>
            <a:pPr eaLnBrk="1" hangingPunct="1"/>
            <a:endParaRPr lang="en-US"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5/6/2009</a:t>
            </a:fld>
            <a:endParaRPr lang="en-US"/>
          </a:p>
        </p:txBody>
      </p:sp>
      <p:sp>
        <p:nvSpPr>
          <p:cNvPr id="5" name="Slide Number Placeholder 4"/>
          <p:cNvSpPr>
            <a:spLocks noGrp="1"/>
          </p:cNvSpPr>
          <p:nvPr>
            <p:ph type="sldNum" sz="quarter" idx="12"/>
          </p:nvPr>
        </p:nvSpPr>
        <p:spPr/>
        <p:txBody>
          <a:bodyPr/>
          <a:lstStyle/>
          <a:p>
            <a:pPr>
              <a:defRPr/>
            </a:pPr>
            <a:fld id="{AF11D1B2-EDE6-4A14-8551-FA81E616B461}" type="slidenum">
              <a:rPr lang="en-US" smtClean="0"/>
              <a:pPr>
                <a:defRPr/>
              </a:pPr>
              <a:t>72</a:t>
            </a:fld>
            <a:endParaRPr lang="en-US"/>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C00000"/>
                </a:solidFill>
              </a:rPr>
              <a:t>The Original Goals (1995)</a:t>
            </a:r>
            <a:endParaRPr lang="en-US" dirty="0">
              <a:solidFill>
                <a:srgbClr val="C00000"/>
              </a:solidFill>
            </a:endParaRPr>
          </a:p>
        </p:txBody>
      </p:sp>
      <p:sp>
        <p:nvSpPr>
          <p:cNvPr id="61443" name="Content Placeholder 2"/>
          <p:cNvSpPr>
            <a:spLocks noGrp="1"/>
          </p:cNvSpPr>
          <p:nvPr>
            <p:ph idx="1"/>
          </p:nvPr>
        </p:nvSpPr>
        <p:spPr/>
        <p:txBody>
          <a:bodyPr/>
          <a:lstStyle/>
          <a:p>
            <a:pPr eaLnBrk="1" hangingPunct="1">
              <a:lnSpc>
                <a:spcPct val="90000"/>
              </a:lnSpc>
            </a:pPr>
            <a:r>
              <a:rPr lang="en-US" smtClean="0">
                <a:solidFill>
                  <a:schemeClr val="bg1"/>
                </a:solidFill>
              </a:rPr>
              <a:t>Original goals of NWS Volcanic Ash Program listed in Nov 1995 Volcano Management Plan:</a:t>
            </a:r>
          </a:p>
          <a:p>
            <a:pPr eaLnBrk="1" hangingPunct="1">
              <a:lnSpc>
                <a:spcPct val="90000"/>
              </a:lnSpc>
              <a:buFontTx/>
              <a:buNone/>
            </a:pPr>
            <a:endParaRPr lang="en-US" smtClean="0">
              <a:solidFill>
                <a:schemeClr val="bg1"/>
              </a:solidFill>
            </a:endParaRPr>
          </a:p>
          <a:p>
            <a:pPr lvl="1" eaLnBrk="1" hangingPunct="1">
              <a:lnSpc>
                <a:spcPct val="90000"/>
              </a:lnSpc>
            </a:pPr>
            <a:r>
              <a:rPr lang="en-US" smtClean="0">
                <a:solidFill>
                  <a:schemeClr val="bg1"/>
                </a:solidFill>
              </a:rPr>
              <a:t>Continue to build effective “operations-based” program</a:t>
            </a:r>
          </a:p>
          <a:p>
            <a:pPr lvl="1" eaLnBrk="1" hangingPunct="1">
              <a:lnSpc>
                <a:spcPct val="90000"/>
              </a:lnSpc>
            </a:pPr>
            <a:r>
              <a:rPr lang="en-US" smtClean="0">
                <a:solidFill>
                  <a:schemeClr val="bg1"/>
                </a:solidFill>
              </a:rPr>
              <a:t>Coordination with other NOAA/NWS offices</a:t>
            </a:r>
          </a:p>
          <a:p>
            <a:pPr lvl="1" eaLnBrk="1" hangingPunct="1">
              <a:lnSpc>
                <a:spcPct val="90000"/>
              </a:lnSpc>
            </a:pPr>
            <a:r>
              <a:rPr lang="en-US" smtClean="0">
                <a:solidFill>
                  <a:schemeClr val="bg1"/>
                </a:solidFill>
              </a:rPr>
              <a:t>Coordination with other national agencies</a:t>
            </a:r>
          </a:p>
          <a:p>
            <a:pPr lvl="1" eaLnBrk="1" hangingPunct="1">
              <a:lnSpc>
                <a:spcPct val="90000"/>
              </a:lnSpc>
            </a:pPr>
            <a:r>
              <a:rPr lang="en-US" smtClean="0">
                <a:solidFill>
                  <a:schemeClr val="bg1"/>
                </a:solidFill>
              </a:rPr>
              <a:t>Establish international volcano program agreements</a:t>
            </a:r>
          </a:p>
          <a:p>
            <a:pPr lvl="1" eaLnBrk="1" hangingPunct="1">
              <a:lnSpc>
                <a:spcPct val="90000"/>
              </a:lnSpc>
            </a:pPr>
            <a:r>
              <a:rPr lang="en-US" smtClean="0">
                <a:solidFill>
                  <a:schemeClr val="bg1"/>
                </a:solidFill>
              </a:rPr>
              <a:t>Continue research and training efforts</a:t>
            </a:r>
          </a:p>
          <a:p>
            <a:pPr eaLnBrk="1" hangingPunct="1"/>
            <a:endParaRPr lang="en-US"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5/6/2009</a:t>
            </a:fld>
            <a:endParaRPr lang="en-US"/>
          </a:p>
        </p:txBody>
      </p:sp>
      <p:sp>
        <p:nvSpPr>
          <p:cNvPr id="5" name="Slide Number Placeholder 4"/>
          <p:cNvSpPr>
            <a:spLocks noGrp="1"/>
          </p:cNvSpPr>
          <p:nvPr>
            <p:ph type="sldNum" sz="quarter" idx="12"/>
          </p:nvPr>
        </p:nvSpPr>
        <p:spPr/>
        <p:txBody>
          <a:bodyPr/>
          <a:lstStyle/>
          <a:p>
            <a:pPr>
              <a:defRPr/>
            </a:pPr>
            <a:fld id="{4F152B94-B1E7-4334-999E-9E4410C25119}" type="slidenum">
              <a:rPr lang="en-US" smtClean="0"/>
              <a:pPr>
                <a:defRPr/>
              </a:pPr>
              <a:t>73</a:t>
            </a:fld>
            <a:endParaRPr lang="en-US"/>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C00000"/>
                </a:solidFill>
              </a:rPr>
              <a:t>Recent Goals (2004)</a:t>
            </a:r>
            <a:endParaRPr lang="en-US" dirty="0">
              <a:solidFill>
                <a:srgbClr val="C00000"/>
              </a:solidFill>
            </a:endParaRPr>
          </a:p>
        </p:txBody>
      </p:sp>
      <p:sp>
        <p:nvSpPr>
          <p:cNvPr id="62467" name="Content Placeholder 2"/>
          <p:cNvSpPr>
            <a:spLocks noGrp="1"/>
          </p:cNvSpPr>
          <p:nvPr>
            <p:ph idx="1"/>
          </p:nvPr>
        </p:nvSpPr>
        <p:spPr>
          <a:xfrm>
            <a:off x="457200" y="1447800"/>
            <a:ext cx="8229600" cy="4876800"/>
          </a:xfrm>
        </p:spPr>
        <p:txBody>
          <a:bodyPr/>
          <a:lstStyle/>
          <a:p>
            <a:pPr eaLnBrk="1" hangingPunct="1">
              <a:lnSpc>
                <a:spcPct val="80000"/>
              </a:lnSpc>
            </a:pPr>
            <a:r>
              <a:rPr lang="en-US" smtClean="0"/>
              <a:t>“</a:t>
            </a:r>
            <a:r>
              <a:rPr lang="en-US" smtClean="0">
                <a:solidFill>
                  <a:schemeClr val="bg1"/>
                </a:solidFill>
              </a:rPr>
              <a:t>5-minute requirement”</a:t>
            </a:r>
          </a:p>
          <a:p>
            <a:pPr lvl="1" eaLnBrk="1" hangingPunct="1">
              <a:lnSpc>
                <a:spcPct val="80000"/>
              </a:lnSpc>
            </a:pPr>
            <a:r>
              <a:rPr lang="en-US" smtClean="0">
                <a:solidFill>
                  <a:schemeClr val="bg1"/>
                </a:solidFill>
              </a:rPr>
              <a:t>5 minutes from detection to warning</a:t>
            </a:r>
          </a:p>
          <a:p>
            <a:pPr lvl="1" eaLnBrk="1" hangingPunct="1">
              <a:lnSpc>
                <a:spcPct val="80000"/>
              </a:lnSpc>
              <a:buFontTx/>
              <a:buNone/>
            </a:pPr>
            <a:endParaRPr lang="en-US" smtClean="0">
              <a:solidFill>
                <a:schemeClr val="bg1"/>
              </a:solidFill>
            </a:endParaRPr>
          </a:p>
          <a:p>
            <a:pPr eaLnBrk="1" hangingPunct="1">
              <a:lnSpc>
                <a:spcPct val="80000"/>
              </a:lnSpc>
            </a:pPr>
            <a:r>
              <a:rPr lang="en-US" smtClean="0">
                <a:solidFill>
                  <a:schemeClr val="bg1"/>
                </a:solidFill>
              </a:rPr>
              <a:t>Modernize text products to graphics</a:t>
            </a:r>
          </a:p>
          <a:p>
            <a:pPr lvl="1" eaLnBrk="1" hangingPunct="1">
              <a:lnSpc>
                <a:spcPct val="80000"/>
              </a:lnSpc>
            </a:pPr>
            <a:r>
              <a:rPr lang="en-US" smtClean="0">
                <a:solidFill>
                  <a:schemeClr val="bg1"/>
                </a:solidFill>
              </a:rPr>
              <a:t>“Weather in Cockpit”</a:t>
            </a:r>
          </a:p>
          <a:p>
            <a:pPr lvl="1" eaLnBrk="1" hangingPunct="1">
              <a:lnSpc>
                <a:spcPct val="80000"/>
              </a:lnSpc>
            </a:pPr>
            <a:r>
              <a:rPr lang="en-US" smtClean="0">
                <a:solidFill>
                  <a:schemeClr val="bg1"/>
                </a:solidFill>
              </a:rPr>
              <a:t>Graphical VA SIGMETs, advisories</a:t>
            </a:r>
          </a:p>
          <a:p>
            <a:pPr lvl="1" eaLnBrk="1" hangingPunct="1">
              <a:lnSpc>
                <a:spcPct val="80000"/>
              </a:lnSpc>
            </a:pPr>
            <a:r>
              <a:rPr lang="en-US" smtClean="0">
                <a:solidFill>
                  <a:schemeClr val="bg1"/>
                </a:solidFill>
              </a:rPr>
              <a:t>Work closely with international community to ensure these formats work for all </a:t>
            </a:r>
          </a:p>
          <a:p>
            <a:pPr lvl="1" eaLnBrk="1" hangingPunct="1">
              <a:lnSpc>
                <a:spcPct val="80000"/>
              </a:lnSpc>
            </a:pPr>
            <a:endParaRPr lang="en-US" smtClean="0">
              <a:solidFill>
                <a:schemeClr val="bg1"/>
              </a:solidFill>
            </a:endParaRPr>
          </a:p>
          <a:p>
            <a:pPr eaLnBrk="1" hangingPunct="1">
              <a:lnSpc>
                <a:spcPct val="90000"/>
              </a:lnSpc>
            </a:pPr>
            <a:r>
              <a:rPr lang="en-US" smtClean="0">
                <a:solidFill>
                  <a:schemeClr val="bg1"/>
                </a:solidFill>
              </a:rPr>
              <a:t>Transform current research into operational forecasting tools/techniques</a:t>
            </a:r>
          </a:p>
          <a:p>
            <a:pPr eaLnBrk="1" hangingPunct="1">
              <a:lnSpc>
                <a:spcPct val="90000"/>
              </a:lnSpc>
              <a:buFontTx/>
              <a:buNone/>
            </a:pPr>
            <a:endParaRPr lang="en-US" smtClean="0"/>
          </a:p>
          <a:p>
            <a:pPr eaLnBrk="1" hangingPunct="1"/>
            <a:endParaRPr lang="en-US"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5/6/2009</a:t>
            </a:fld>
            <a:endParaRPr lang="en-US"/>
          </a:p>
        </p:txBody>
      </p:sp>
      <p:sp>
        <p:nvSpPr>
          <p:cNvPr id="5" name="Slide Number Placeholder 4"/>
          <p:cNvSpPr>
            <a:spLocks noGrp="1"/>
          </p:cNvSpPr>
          <p:nvPr>
            <p:ph type="sldNum" sz="quarter" idx="12"/>
          </p:nvPr>
        </p:nvSpPr>
        <p:spPr/>
        <p:txBody>
          <a:bodyPr/>
          <a:lstStyle/>
          <a:p>
            <a:pPr>
              <a:defRPr/>
            </a:pPr>
            <a:fld id="{BC556F29-6DB9-49B2-85FD-A10379D9BA29}" type="slidenum">
              <a:rPr lang="en-US" smtClean="0"/>
              <a:pPr>
                <a:defRPr/>
              </a:pPr>
              <a:t>74</a:t>
            </a:fld>
            <a:endParaRPr lang="en-US"/>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1" hangingPunct="1">
              <a:defRPr/>
            </a:pPr>
            <a:r>
              <a:rPr lang="en-US" dirty="0" smtClean="0">
                <a:solidFill>
                  <a:srgbClr val="C00000"/>
                </a:solidFill>
              </a:rPr>
              <a:t>Recent Goals (2004) Continued </a:t>
            </a:r>
            <a:endParaRPr lang="en-US" dirty="0">
              <a:solidFill>
                <a:srgbClr val="C00000"/>
              </a:solidFill>
            </a:endParaRPr>
          </a:p>
        </p:txBody>
      </p:sp>
      <p:sp>
        <p:nvSpPr>
          <p:cNvPr id="63491" name="Content Placeholder 2"/>
          <p:cNvSpPr>
            <a:spLocks noGrp="1"/>
          </p:cNvSpPr>
          <p:nvPr>
            <p:ph idx="1"/>
          </p:nvPr>
        </p:nvSpPr>
        <p:spPr>
          <a:xfrm>
            <a:off x="457200" y="1600200"/>
            <a:ext cx="8229600" cy="4495800"/>
          </a:xfrm>
        </p:spPr>
        <p:txBody>
          <a:bodyPr/>
          <a:lstStyle/>
          <a:p>
            <a:pPr eaLnBrk="1" hangingPunct="1"/>
            <a:r>
              <a:rPr lang="en-US" smtClean="0"/>
              <a:t>“</a:t>
            </a:r>
            <a:r>
              <a:rPr lang="en-US" smtClean="0">
                <a:solidFill>
                  <a:schemeClr val="bg1"/>
                </a:solidFill>
              </a:rPr>
              <a:t>International Consistency”</a:t>
            </a:r>
          </a:p>
          <a:p>
            <a:pPr lvl="1" eaLnBrk="1" hangingPunct="1"/>
            <a:r>
              <a:rPr lang="en-US" smtClean="0">
                <a:solidFill>
                  <a:schemeClr val="bg1"/>
                </a:solidFill>
              </a:rPr>
              <a:t>Stay current with research, operational procedures</a:t>
            </a:r>
          </a:p>
          <a:p>
            <a:pPr lvl="1" eaLnBrk="1" hangingPunct="1"/>
            <a:r>
              <a:rPr lang="en-US" smtClean="0">
                <a:solidFill>
                  <a:schemeClr val="bg1"/>
                </a:solidFill>
              </a:rPr>
              <a:t>Break down language barriers between VAACs</a:t>
            </a:r>
          </a:p>
          <a:p>
            <a:pPr eaLnBrk="1" hangingPunct="1"/>
            <a:r>
              <a:rPr lang="en-US" smtClean="0">
                <a:solidFill>
                  <a:schemeClr val="bg1"/>
                </a:solidFill>
              </a:rPr>
              <a:t>Training (both NWS and external customers)</a:t>
            </a:r>
          </a:p>
          <a:p>
            <a:pPr lvl="1" eaLnBrk="1" hangingPunct="1"/>
            <a:r>
              <a:rPr lang="en-US" smtClean="0">
                <a:solidFill>
                  <a:schemeClr val="bg1"/>
                </a:solidFill>
              </a:rPr>
              <a:t>Volcanic ash forecasting still relatively new </a:t>
            </a:r>
          </a:p>
          <a:p>
            <a:pPr lvl="1" eaLnBrk="1" hangingPunct="1"/>
            <a:r>
              <a:rPr lang="en-US" smtClean="0">
                <a:solidFill>
                  <a:schemeClr val="bg1"/>
                </a:solidFill>
              </a:rPr>
              <a:t>Operational forecasters must stay current with new monitoring, forecasting techniques </a:t>
            </a:r>
          </a:p>
          <a:p>
            <a:pPr eaLnBrk="1" hangingPunct="1"/>
            <a:r>
              <a:rPr lang="en-US" smtClean="0">
                <a:solidFill>
                  <a:schemeClr val="bg1"/>
                </a:solidFill>
              </a:rPr>
              <a:t>Continued collaboration with Federal, private, international partners</a:t>
            </a:r>
            <a:endParaRPr lang="en-US" sz="1200" smtClean="0">
              <a:solidFill>
                <a:schemeClr val="bg1"/>
              </a:solidFill>
            </a:endParaRPr>
          </a:p>
          <a:p>
            <a:pPr eaLnBrk="1" hangingPunct="1"/>
            <a:endParaRPr lang="en-US"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5/6/2009</a:t>
            </a:fld>
            <a:endParaRPr lang="en-US"/>
          </a:p>
        </p:txBody>
      </p:sp>
      <p:sp>
        <p:nvSpPr>
          <p:cNvPr id="5" name="Slide Number Placeholder 4"/>
          <p:cNvSpPr>
            <a:spLocks noGrp="1"/>
          </p:cNvSpPr>
          <p:nvPr>
            <p:ph type="sldNum" sz="quarter" idx="12"/>
          </p:nvPr>
        </p:nvSpPr>
        <p:spPr/>
        <p:txBody>
          <a:bodyPr/>
          <a:lstStyle/>
          <a:p>
            <a:pPr>
              <a:defRPr/>
            </a:pPr>
            <a:fld id="{26EA1654-A5E8-426C-ABAC-38ECF8B7A787}" type="slidenum">
              <a:rPr lang="en-US" smtClean="0"/>
              <a:pPr>
                <a:defRPr/>
              </a:pPr>
              <a:t>75</a:t>
            </a:fld>
            <a:endParaRPr lang="en-US"/>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905000"/>
          </a:xfrm>
        </p:spPr>
        <p:txBody>
          <a:bodyPr>
            <a:normAutofit fontScale="90000"/>
          </a:bodyPr>
          <a:lstStyle/>
          <a:p>
            <a:pPr eaLnBrk="1" hangingPunct="1">
              <a:defRPr/>
            </a:pPr>
            <a:r>
              <a:rPr lang="en-US" sz="3600" dirty="0" smtClean="0">
                <a:solidFill>
                  <a:srgbClr val="C00000"/>
                </a:solidFill>
              </a:rPr>
              <a:t>Today’s Goals (from the 2007 National Volcanic Ash</a:t>
            </a:r>
            <a:br>
              <a:rPr lang="en-US" sz="3600" dirty="0" smtClean="0">
                <a:solidFill>
                  <a:srgbClr val="C00000"/>
                </a:solidFill>
              </a:rPr>
            </a:br>
            <a:r>
              <a:rPr lang="en-US" sz="3600" dirty="0" smtClean="0">
                <a:solidFill>
                  <a:srgbClr val="C00000"/>
                </a:solidFill>
              </a:rPr>
              <a:t>Operations Plan for Aviation)</a:t>
            </a:r>
            <a:r>
              <a:rPr lang="en-US" dirty="0" smtClean="0"/>
              <a:t/>
            </a:r>
            <a:br>
              <a:rPr lang="en-US" dirty="0" smtClean="0"/>
            </a:br>
            <a:endParaRPr lang="en-US" dirty="0"/>
          </a:p>
        </p:txBody>
      </p:sp>
      <p:sp>
        <p:nvSpPr>
          <p:cNvPr id="64515" name="Content Placeholder 2"/>
          <p:cNvSpPr>
            <a:spLocks noGrp="1"/>
          </p:cNvSpPr>
          <p:nvPr>
            <p:ph idx="1"/>
          </p:nvPr>
        </p:nvSpPr>
        <p:spPr>
          <a:xfrm>
            <a:off x="457200" y="2057400"/>
            <a:ext cx="8229600" cy="4251325"/>
          </a:xfrm>
        </p:spPr>
        <p:txBody>
          <a:bodyPr/>
          <a:lstStyle/>
          <a:p>
            <a:pPr eaLnBrk="1" hangingPunct="1"/>
            <a:r>
              <a:rPr lang="en-US" sz="2400" smtClean="0">
                <a:solidFill>
                  <a:schemeClr val="bg1"/>
                </a:solidFill>
              </a:rPr>
              <a:t>The overall goal: To eliminate encounters with ash that could degrade the in-flight safety of aircrews and passengers and cause damage to the aircraft. </a:t>
            </a:r>
          </a:p>
          <a:p>
            <a:pPr eaLnBrk="1" hangingPunct="1"/>
            <a:r>
              <a:rPr lang="en-US" sz="2400" smtClean="0">
                <a:solidFill>
                  <a:schemeClr val="bg1"/>
                </a:solidFill>
              </a:rPr>
              <a:t>Prevention of accidental encounters with hazardous clouds </a:t>
            </a:r>
          </a:p>
          <a:p>
            <a:pPr eaLnBrk="1" hangingPunct="1"/>
            <a:r>
              <a:rPr lang="en-US" sz="2400" smtClean="0">
                <a:solidFill>
                  <a:schemeClr val="bg1"/>
                </a:solidFill>
              </a:rPr>
              <a:t>Reduction of air traffic delays, diversions, or evasive actions when hazardous clouds are present </a:t>
            </a:r>
          </a:p>
          <a:p>
            <a:pPr eaLnBrk="1" hangingPunct="1"/>
            <a:r>
              <a:rPr lang="en-US" sz="2400" smtClean="0">
                <a:solidFill>
                  <a:schemeClr val="bg1"/>
                </a:solidFill>
              </a:rPr>
              <a:t>The development of a single, worldwide standard for exchange of information on airborne hazardous materials.</a:t>
            </a:r>
          </a:p>
          <a:p>
            <a:pPr eaLnBrk="1" hangingPunct="1"/>
            <a:endParaRPr lang="en-US"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5/6/2009</a:t>
            </a:fld>
            <a:endParaRPr lang="en-US"/>
          </a:p>
        </p:txBody>
      </p:sp>
      <p:sp>
        <p:nvSpPr>
          <p:cNvPr id="5" name="Slide Number Placeholder 4"/>
          <p:cNvSpPr>
            <a:spLocks noGrp="1"/>
          </p:cNvSpPr>
          <p:nvPr>
            <p:ph type="sldNum" sz="quarter" idx="12"/>
          </p:nvPr>
        </p:nvSpPr>
        <p:spPr/>
        <p:txBody>
          <a:bodyPr/>
          <a:lstStyle/>
          <a:p>
            <a:pPr>
              <a:defRPr/>
            </a:pPr>
            <a:fld id="{D6E11595-D576-43F3-BFD7-59E82901EC6C}" type="slidenum">
              <a:rPr lang="en-US" smtClean="0"/>
              <a:pPr>
                <a:defRPr/>
              </a:pPr>
              <a:t>76</a:t>
            </a:fld>
            <a:endParaRPr lang="en-US"/>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68362"/>
          </a:xfrm>
        </p:spPr>
        <p:txBody>
          <a:bodyPr>
            <a:normAutofit/>
          </a:bodyPr>
          <a:lstStyle/>
          <a:p>
            <a:pPr eaLnBrk="1" hangingPunct="1">
              <a:defRPr/>
            </a:pPr>
            <a:r>
              <a:rPr lang="en-US" dirty="0" smtClean="0">
                <a:solidFill>
                  <a:srgbClr val="C00000"/>
                </a:solidFill>
              </a:rPr>
              <a:t>Volcanic Ash Advisory Center(s)</a:t>
            </a:r>
            <a:endParaRPr lang="en-US" dirty="0">
              <a:solidFill>
                <a:srgbClr val="C00000"/>
              </a:solidFill>
            </a:endParaRPr>
          </a:p>
        </p:txBody>
      </p:sp>
      <p:sp>
        <p:nvSpPr>
          <p:cNvPr id="65539" name="Content Placeholder 2"/>
          <p:cNvSpPr>
            <a:spLocks noGrp="1"/>
          </p:cNvSpPr>
          <p:nvPr>
            <p:ph idx="1"/>
          </p:nvPr>
        </p:nvSpPr>
        <p:spPr>
          <a:xfrm>
            <a:off x="533400" y="990600"/>
            <a:ext cx="8229600" cy="5410200"/>
          </a:xfrm>
        </p:spPr>
        <p:txBody>
          <a:bodyPr/>
          <a:lstStyle/>
          <a:p>
            <a:pPr eaLnBrk="1" hangingPunct="1"/>
            <a:r>
              <a:rPr lang="en-US" smtClean="0">
                <a:solidFill>
                  <a:schemeClr val="bg1"/>
                </a:solidFill>
              </a:rPr>
              <a:t>There are currently nine VAACs that operate around the globe.  </a:t>
            </a:r>
          </a:p>
          <a:p>
            <a:pPr eaLnBrk="1" hangingPunct="1"/>
            <a:r>
              <a:rPr lang="en-US" smtClean="0">
                <a:solidFill>
                  <a:schemeClr val="bg1"/>
                </a:solidFill>
              </a:rPr>
              <a:t>They are located in:</a:t>
            </a:r>
          </a:p>
          <a:p>
            <a:pPr lvl="1" eaLnBrk="1" hangingPunct="1"/>
            <a:r>
              <a:rPr lang="en-US" smtClean="0">
                <a:solidFill>
                  <a:schemeClr val="bg1"/>
                </a:solidFill>
              </a:rPr>
              <a:t>Anchorage, Alaska</a:t>
            </a:r>
          </a:p>
          <a:p>
            <a:pPr lvl="1" eaLnBrk="1" hangingPunct="1"/>
            <a:r>
              <a:rPr lang="en-US" smtClean="0">
                <a:solidFill>
                  <a:schemeClr val="bg1"/>
                </a:solidFill>
              </a:rPr>
              <a:t>Washington DC</a:t>
            </a:r>
          </a:p>
          <a:p>
            <a:pPr lvl="1" eaLnBrk="1" hangingPunct="1"/>
            <a:r>
              <a:rPr lang="en-US" smtClean="0">
                <a:solidFill>
                  <a:schemeClr val="bg1"/>
                </a:solidFill>
              </a:rPr>
              <a:t>Montreal, Canada</a:t>
            </a:r>
          </a:p>
          <a:p>
            <a:pPr lvl="1" eaLnBrk="1" hangingPunct="1"/>
            <a:r>
              <a:rPr lang="en-US" smtClean="0">
                <a:solidFill>
                  <a:schemeClr val="bg1"/>
                </a:solidFill>
              </a:rPr>
              <a:t>London, England</a:t>
            </a:r>
          </a:p>
          <a:p>
            <a:pPr lvl="1" eaLnBrk="1" hangingPunct="1"/>
            <a:r>
              <a:rPr lang="en-US" smtClean="0">
                <a:solidFill>
                  <a:schemeClr val="bg1"/>
                </a:solidFill>
              </a:rPr>
              <a:t>Tokyo, Japan</a:t>
            </a:r>
          </a:p>
          <a:p>
            <a:pPr lvl="1" eaLnBrk="1" hangingPunct="1"/>
            <a:r>
              <a:rPr lang="en-US" smtClean="0">
                <a:solidFill>
                  <a:schemeClr val="bg1"/>
                </a:solidFill>
              </a:rPr>
              <a:t>Toulouse, France</a:t>
            </a:r>
          </a:p>
          <a:p>
            <a:pPr lvl="1" eaLnBrk="1" hangingPunct="1"/>
            <a:r>
              <a:rPr lang="en-US" smtClean="0">
                <a:solidFill>
                  <a:schemeClr val="bg1"/>
                </a:solidFill>
              </a:rPr>
              <a:t>Buenos Aires, Argentina</a:t>
            </a:r>
          </a:p>
          <a:p>
            <a:pPr lvl="1" eaLnBrk="1" hangingPunct="1"/>
            <a:r>
              <a:rPr lang="en-US" smtClean="0">
                <a:solidFill>
                  <a:schemeClr val="bg1"/>
                </a:solidFill>
              </a:rPr>
              <a:t>Darwin, Australia</a:t>
            </a:r>
          </a:p>
          <a:p>
            <a:pPr lvl="1" eaLnBrk="1" hangingPunct="1"/>
            <a:r>
              <a:rPr lang="en-US" smtClean="0">
                <a:solidFill>
                  <a:schemeClr val="bg1"/>
                </a:solidFill>
              </a:rPr>
              <a:t>Wellington, New Zealand</a:t>
            </a:r>
          </a:p>
          <a:p>
            <a:pPr lvl="1" eaLnBrk="1" hangingPunct="1"/>
            <a:endParaRPr lang="en-US"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5/6/2009</a:t>
            </a:fld>
            <a:endParaRPr lang="en-US"/>
          </a:p>
        </p:txBody>
      </p:sp>
      <p:sp>
        <p:nvSpPr>
          <p:cNvPr id="5" name="Slide Number Placeholder 4"/>
          <p:cNvSpPr>
            <a:spLocks noGrp="1"/>
          </p:cNvSpPr>
          <p:nvPr>
            <p:ph type="sldNum" sz="quarter" idx="12"/>
          </p:nvPr>
        </p:nvSpPr>
        <p:spPr/>
        <p:txBody>
          <a:bodyPr/>
          <a:lstStyle/>
          <a:p>
            <a:pPr>
              <a:defRPr/>
            </a:pPr>
            <a:fld id="{E7F4D8D9-6B49-4ADC-90D5-6858126C06BF}" type="slidenum">
              <a:rPr lang="en-US" smtClean="0"/>
              <a:pPr>
                <a:defRPr/>
              </a:pPr>
              <a:t>77</a:t>
            </a:fld>
            <a:endParaRPr lang="en-US"/>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pPr eaLnBrk="1" hangingPunct="1">
              <a:defRPr/>
            </a:pPr>
            <a:r>
              <a:rPr lang="en-US" dirty="0" smtClean="0">
                <a:solidFill>
                  <a:srgbClr val="C00000"/>
                </a:solidFill>
              </a:rPr>
              <a:t>VAACs of the World</a:t>
            </a:r>
            <a:endParaRPr lang="en-US"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5/6/2009</a:t>
            </a:fld>
            <a:endParaRPr lang="en-US"/>
          </a:p>
        </p:txBody>
      </p:sp>
      <p:sp>
        <p:nvSpPr>
          <p:cNvPr id="5" name="Slide Number Placeholder 4"/>
          <p:cNvSpPr>
            <a:spLocks noGrp="1"/>
          </p:cNvSpPr>
          <p:nvPr>
            <p:ph type="sldNum" sz="quarter" idx="12"/>
          </p:nvPr>
        </p:nvSpPr>
        <p:spPr/>
        <p:txBody>
          <a:bodyPr/>
          <a:lstStyle/>
          <a:p>
            <a:pPr>
              <a:defRPr/>
            </a:pPr>
            <a:fld id="{75CEF124-F8CA-4F87-81B6-4EBFF67780CD}" type="slidenum">
              <a:rPr lang="en-US" smtClean="0"/>
              <a:pPr>
                <a:defRPr/>
              </a:pPr>
              <a:t>78</a:t>
            </a:fld>
            <a:endParaRPr lang="en-US"/>
          </a:p>
        </p:txBody>
      </p:sp>
      <p:pic>
        <p:nvPicPr>
          <p:cNvPr id="66565" name="Picture 2" descr="C:\Documents and Settings\braun\My Documents\Aviation Weather\Volcanoes\index.php_files\VAAC_MAP.jpg"/>
          <p:cNvPicPr>
            <a:picLocks noGrp="1" noChangeAspect="1" noChangeArrowheads="1"/>
          </p:cNvPicPr>
          <p:nvPr>
            <p:ph idx="1"/>
          </p:nvPr>
        </p:nvPicPr>
        <p:blipFill>
          <a:blip r:embed="rId3"/>
          <a:srcRect/>
          <a:stretch>
            <a:fillRect/>
          </a:stretch>
        </p:blipFill>
        <p:spPr>
          <a:xfrm>
            <a:off x="838200" y="1143000"/>
            <a:ext cx="7467600" cy="5105400"/>
          </a:xfrm>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C00000"/>
                </a:solidFill>
              </a:rPr>
              <a:t>The VAAC’s Responsibilities</a:t>
            </a:r>
            <a:endParaRPr lang="en-US" dirty="0">
              <a:solidFill>
                <a:srgbClr val="C00000"/>
              </a:solidFill>
            </a:endParaRPr>
          </a:p>
        </p:txBody>
      </p:sp>
      <p:sp>
        <p:nvSpPr>
          <p:cNvPr id="67587" name="Content Placeholder 2"/>
          <p:cNvSpPr>
            <a:spLocks noGrp="1"/>
          </p:cNvSpPr>
          <p:nvPr>
            <p:ph idx="1"/>
          </p:nvPr>
        </p:nvSpPr>
        <p:spPr/>
        <p:txBody>
          <a:bodyPr/>
          <a:lstStyle/>
          <a:p>
            <a:pPr eaLnBrk="1" hangingPunct="1"/>
            <a:r>
              <a:rPr lang="en-US" sz="2400" smtClean="0">
                <a:solidFill>
                  <a:schemeClr val="bg1"/>
                </a:solidFill>
              </a:rPr>
              <a:t>Develop and execute volcanic ash dispersion models in real-time.</a:t>
            </a:r>
          </a:p>
          <a:p>
            <a:pPr eaLnBrk="1" hangingPunct="1"/>
            <a:r>
              <a:rPr lang="en-US" sz="2400" smtClean="0">
                <a:solidFill>
                  <a:schemeClr val="bg1"/>
                </a:solidFill>
              </a:rPr>
              <a:t>Continuously use satellite information to identify volcanic ash and to discriminate volcanic ash clouds from weather clouds.</a:t>
            </a:r>
          </a:p>
          <a:p>
            <a:pPr eaLnBrk="1" hangingPunct="1"/>
            <a:r>
              <a:rPr lang="en-US" sz="2400" smtClean="0">
                <a:solidFill>
                  <a:schemeClr val="bg1"/>
                </a:solidFill>
              </a:rPr>
              <a:t>Issue Volcanic Ash Advisory (VAA) Statements and Volcanic Ash Graphics (VAG), which provide guidance to MWOs for SIGMETs involving volcanic ash.</a:t>
            </a:r>
          </a:p>
          <a:p>
            <a:pPr eaLnBrk="1" hangingPunct="1"/>
            <a:r>
              <a:rPr lang="en-US" sz="2400" smtClean="0">
                <a:solidFill>
                  <a:schemeClr val="bg1"/>
                </a:solidFill>
              </a:rPr>
              <a:t>Provide advisory service to Regional Area Forecast Centers, MWOs and other VAACs.</a:t>
            </a:r>
          </a:p>
          <a:p>
            <a:pPr eaLnBrk="1" hangingPunct="1"/>
            <a:r>
              <a:rPr lang="en-US" sz="2400" smtClean="0">
                <a:solidFill>
                  <a:schemeClr val="bg1"/>
                </a:solidFill>
              </a:rPr>
              <a:t>Coordinate with the aviation community, the public and neighboring VAACs about volcanic episodes.</a:t>
            </a:r>
          </a:p>
          <a:p>
            <a:pPr eaLnBrk="1" hangingPunct="1"/>
            <a:endParaRPr lang="en-US"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5/6/2009</a:t>
            </a:fld>
            <a:endParaRPr lang="en-US"/>
          </a:p>
        </p:txBody>
      </p:sp>
      <p:sp>
        <p:nvSpPr>
          <p:cNvPr id="5" name="Slide Number Placeholder 4"/>
          <p:cNvSpPr>
            <a:spLocks noGrp="1"/>
          </p:cNvSpPr>
          <p:nvPr>
            <p:ph type="sldNum" sz="quarter" idx="12"/>
          </p:nvPr>
        </p:nvSpPr>
        <p:spPr/>
        <p:txBody>
          <a:bodyPr/>
          <a:lstStyle/>
          <a:p>
            <a:pPr>
              <a:defRPr/>
            </a:pPr>
            <a:fld id="{CD04397A-49B0-4502-BF94-E6F22650563B}" type="slidenum">
              <a:rPr lang="en-US" smtClean="0"/>
              <a:pPr>
                <a:defRPr/>
              </a:pPr>
              <a:t>79</a:t>
            </a:fld>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48400" y="685800"/>
            <a:ext cx="2667000" cy="2209800"/>
          </a:xfrm>
        </p:spPr>
        <p:txBody>
          <a:bodyPr/>
          <a:lstStyle/>
          <a:p>
            <a:pPr eaLnBrk="1" hangingPunct="1">
              <a:defRPr/>
            </a:pPr>
            <a:r>
              <a:rPr lang="en-US" dirty="0" smtClean="0">
                <a:solidFill>
                  <a:schemeClr val="tx1"/>
                </a:solidFill>
              </a:rPr>
              <a:t>Damage to Aircraft</a:t>
            </a:r>
            <a:endParaRPr lang="en-US" dirty="0">
              <a:solidFill>
                <a:schemeClr val="tx1"/>
              </a:solidFill>
            </a:endParaRPr>
          </a:p>
        </p:txBody>
      </p:sp>
      <p:pic>
        <p:nvPicPr>
          <p:cNvPr id="17411" name="Content Placeholder 7" descr="AircraftAshDamage1.jpg"/>
          <p:cNvPicPr>
            <a:picLocks noGrp="1" noChangeAspect="1"/>
          </p:cNvPicPr>
          <p:nvPr>
            <p:ph sz="half" idx="1"/>
          </p:nvPr>
        </p:nvPicPr>
        <p:blipFill>
          <a:blip r:embed="rId3"/>
          <a:srcRect/>
          <a:stretch>
            <a:fillRect/>
          </a:stretch>
        </p:blipFill>
        <p:spPr>
          <a:xfrm>
            <a:off x="381000" y="3352800"/>
            <a:ext cx="4495800" cy="2971800"/>
          </a:xfrm>
        </p:spPr>
      </p:pic>
      <p:sp>
        <p:nvSpPr>
          <p:cNvPr id="4" name="Date Placeholder 3"/>
          <p:cNvSpPr>
            <a:spLocks noGrp="1"/>
          </p:cNvSpPr>
          <p:nvPr>
            <p:ph type="dt" sz="quarter" idx="10"/>
          </p:nvPr>
        </p:nvSpPr>
        <p:spPr/>
        <p:txBody>
          <a:bodyPr/>
          <a:lstStyle/>
          <a:p>
            <a:pPr>
              <a:defRPr/>
            </a:pPr>
            <a:fld id="{A815DA9C-0A41-4C4B-825B-CB5B9A0C5D1D}" type="datetime1">
              <a:rPr lang="en-US" smtClean="0"/>
              <a:pPr>
                <a:defRPr/>
              </a:pPr>
              <a:t>5/6/2009</a:t>
            </a:fld>
            <a:endParaRPr lang="en-US"/>
          </a:p>
        </p:txBody>
      </p:sp>
      <p:sp>
        <p:nvSpPr>
          <p:cNvPr id="5" name="Slide Number Placeholder 4"/>
          <p:cNvSpPr>
            <a:spLocks noGrp="1"/>
          </p:cNvSpPr>
          <p:nvPr>
            <p:ph type="sldNum" sz="quarter" idx="12"/>
          </p:nvPr>
        </p:nvSpPr>
        <p:spPr/>
        <p:txBody>
          <a:bodyPr/>
          <a:lstStyle/>
          <a:p>
            <a:pPr>
              <a:defRPr/>
            </a:pPr>
            <a:fld id="{B476B0CE-FE07-4496-AF70-F782F932DC1E}" type="slidenum">
              <a:rPr lang="en-US" smtClean="0"/>
              <a:pPr>
                <a:defRPr/>
              </a:pPr>
              <a:t>8</a:t>
            </a:fld>
            <a:endParaRPr lang="en-US"/>
          </a:p>
        </p:txBody>
      </p:sp>
      <p:pic>
        <p:nvPicPr>
          <p:cNvPr id="17414" name="Picture 9" descr="plane damage.jpg"/>
          <p:cNvPicPr>
            <a:picLocks noChangeAspect="1"/>
          </p:cNvPicPr>
          <p:nvPr/>
        </p:nvPicPr>
        <p:blipFill>
          <a:blip r:embed="rId4"/>
          <a:srcRect/>
          <a:stretch>
            <a:fillRect/>
          </a:stretch>
        </p:blipFill>
        <p:spPr bwMode="auto">
          <a:xfrm>
            <a:off x="4876800" y="3352800"/>
            <a:ext cx="4267200" cy="2967038"/>
          </a:xfrm>
          <a:prstGeom prst="rect">
            <a:avLst/>
          </a:prstGeom>
          <a:noFill/>
          <a:ln w="9525">
            <a:noFill/>
            <a:miter lim="800000"/>
            <a:headEnd/>
            <a:tailEnd/>
          </a:ln>
        </p:spPr>
      </p:pic>
      <p:pic>
        <p:nvPicPr>
          <p:cNvPr id="17415" name="Content Placeholder 8" descr="AircraftDamageSchematic.gif"/>
          <p:cNvPicPr>
            <a:picLocks noGrp="1" noChangeAspect="1"/>
          </p:cNvPicPr>
          <p:nvPr>
            <p:ph sz="half" idx="2"/>
          </p:nvPr>
        </p:nvPicPr>
        <p:blipFill>
          <a:blip r:embed="rId5"/>
          <a:srcRect/>
          <a:stretch>
            <a:fillRect/>
          </a:stretch>
        </p:blipFill>
        <p:spPr>
          <a:xfrm>
            <a:off x="0" y="228600"/>
            <a:ext cx="6286500" cy="3164205"/>
          </a:xfrm>
        </p:spPr>
      </p:pic>
      <p:sp>
        <p:nvSpPr>
          <p:cNvPr id="17416" name="TextBox 10"/>
          <p:cNvSpPr txBox="1">
            <a:spLocks noChangeArrowheads="1"/>
          </p:cNvSpPr>
          <p:nvPr/>
        </p:nvSpPr>
        <p:spPr bwMode="auto">
          <a:xfrm>
            <a:off x="7264400" y="3352800"/>
            <a:ext cx="1879600" cy="400050"/>
          </a:xfrm>
          <a:prstGeom prst="rect">
            <a:avLst/>
          </a:prstGeom>
          <a:noFill/>
          <a:ln w="9525">
            <a:noFill/>
            <a:miter lim="800000"/>
            <a:headEnd/>
            <a:tailEnd/>
          </a:ln>
        </p:spPr>
        <p:txBody>
          <a:bodyPr>
            <a:spAutoFit/>
          </a:bodyPr>
          <a:lstStyle/>
          <a:p>
            <a:pPr eaLnBrk="0" hangingPunct="0"/>
            <a:r>
              <a:rPr lang="en-US" sz="1000">
                <a:solidFill>
                  <a:schemeClr val="bg1"/>
                </a:solidFill>
              </a:rPr>
              <a:t>Photo: R.L. Rieger, U.S. Navy</a:t>
            </a:r>
          </a:p>
          <a:p>
            <a:pPr eaLnBrk="0" hangingPunct="0"/>
            <a:endParaRPr lang="en-US" sz="1000"/>
          </a:p>
        </p:txBody>
      </p:sp>
      <p:sp>
        <p:nvSpPr>
          <p:cNvPr id="17417" name="TextBox 12"/>
          <p:cNvSpPr txBox="1">
            <a:spLocks noChangeArrowheads="1"/>
          </p:cNvSpPr>
          <p:nvPr/>
        </p:nvSpPr>
        <p:spPr bwMode="auto">
          <a:xfrm>
            <a:off x="4572000" y="304800"/>
            <a:ext cx="1905000" cy="246063"/>
          </a:xfrm>
          <a:prstGeom prst="rect">
            <a:avLst/>
          </a:prstGeom>
          <a:noFill/>
          <a:ln w="9525">
            <a:noFill/>
            <a:miter lim="800000"/>
            <a:headEnd/>
            <a:tailEnd/>
          </a:ln>
        </p:spPr>
        <p:txBody>
          <a:bodyPr>
            <a:spAutoFit/>
          </a:bodyPr>
          <a:lstStyle/>
          <a:p>
            <a:pPr eaLnBrk="0" hangingPunct="0"/>
            <a:r>
              <a:rPr lang="en-US" sz="1000" dirty="0">
                <a:solidFill>
                  <a:schemeClr val="bg1"/>
                </a:solidFill>
              </a:rPr>
              <a:t>By Thomas J. </a:t>
            </a:r>
            <a:r>
              <a:rPr lang="en-US" sz="1000" dirty="0" err="1">
                <a:solidFill>
                  <a:schemeClr val="bg1"/>
                </a:solidFill>
              </a:rPr>
              <a:t>Casadevall</a:t>
            </a:r>
            <a:endParaRPr lang="en-US" sz="1000" dirty="0">
              <a:solidFill>
                <a:schemeClr val="bg1"/>
              </a:solidFill>
            </a:endParaRPr>
          </a:p>
        </p:txBody>
      </p:sp>
      <p:sp>
        <p:nvSpPr>
          <p:cNvPr id="15" name="TextBox 14"/>
          <p:cNvSpPr txBox="1"/>
          <p:nvPr/>
        </p:nvSpPr>
        <p:spPr>
          <a:xfrm>
            <a:off x="381000" y="6096000"/>
            <a:ext cx="1109663" cy="246063"/>
          </a:xfrm>
          <a:prstGeom prst="rect">
            <a:avLst/>
          </a:prstGeom>
          <a:noFill/>
        </p:spPr>
        <p:txBody>
          <a:bodyPr wrap="none">
            <a:spAutoFit/>
          </a:bodyPr>
          <a:lstStyle/>
          <a:p>
            <a:pPr eaLnBrk="0" hangingPunct="0">
              <a:defRPr/>
            </a:pPr>
            <a:r>
              <a:rPr lang="en-US" sz="1000" dirty="0">
                <a:solidFill>
                  <a:schemeClr val="bg1">
                    <a:lumMod val="95000"/>
                    <a:lumOff val="5000"/>
                  </a:schemeClr>
                </a:solidFill>
                <a:latin typeface="Times" charset="0"/>
              </a:rPr>
              <a:t>Courtesy OFCM</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ChangeArrowheads="1"/>
          </p:cNvSpPr>
          <p:nvPr/>
        </p:nvSpPr>
        <p:spPr bwMode="auto">
          <a:xfrm>
            <a:off x="2895600" y="2108200"/>
            <a:ext cx="2057400" cy="1193800"/>
          </a:xfrm>
          <a:prstGeom prst="rect">
            <a:avLst/>
          </a:prstGeom>
          <a:noFill/>
          <a:ln w="101600">
            <a:solidFill>
              <a:schemeClr val="accent1"/>
            </a:solidFill>
            <a:miter lim="800000"/>
            <a:headEnd/>
            <a:tailEnd/>
          </a:ln>
        </p:spPr>
        <p:txBody>
          <a:bodyPr wrap="none" anchor="ctr"/>
          <a:lstStyle/>
          <a:p>
            <a:pPr eaLnBrk="0" hangingPunct="0"/>
            <a:endParaRPr lang="en-US"/>
          </a:p>
        </p:txBody>
      </p:sp>
      <p:sp>
        <p:nvSpPr>
          <p:cNvPr id="68611" name="Rectangle 3"/>
          <p:cNvSpPr>
            <a:spLocks noChangeArrowheads="1"/>
          </p:cNvSpPr>
          <p:nvPr/>
        </p:nvSpPr>
        <p:spPr bwMode="auto">
          <a:xfrm>
            <a:off x="3124200" y="2286000"/>
            <a:ext cx="1482725" cy="831850"/>
          </a:xfrm>
          <a:prstGeom prst="rect">
            <a:avLst/>
          </a:prstGeom>
          <a:noFill/>
          <a:ln w="9525">
            <a:noFill/>
            <a:miter lim="800000"/>
            <a:headEnd/>
            <a:tailEnd/>
          </a:ln>
        </p:spPr>
        <p:txBody>
          <a:bodyPr wrap="none" lIns="92075" tIns="46038" rIns="92075" bIns="46038">
            <a:spAutoFit/>
          </a:bodyPr>
          <a:lstStyle/>
          <a:p>
            <a:pPr eaLnBrk="0" hangingPunct="0"/>
            <a:r>
              <a:rPr lang="en-US" b="1">
                <a:solidFill>
                  <a:srgbClr val="FF0000"/>
                </a:solidFill>
                <a:latin typeface="Arial" charset="0"/>
              </a:rPr>
              <a:t>Regional</a:t>
            </a:r>
          </a:p>
          <a:p>
            <a:pPr eaLnBrk="0" hangingPunct="0"/>
            <a:r>
              <a:rPr lang="en-US" b="1">
                <a:solidFill>
                  <a:srgbClr val="FF0000"/>
                </a:solidFill>
                <a:latin typeface="Arial" charset="0"/>
              </a:rPr>
              <a:t>   VAAC</a:t>
            </a:r>
            <a:endParaRPr lang="en-US" sz="2800">
              <a:solidFill>
                <a:srgbClr val="FF0000"/>
              </a:solidFill>
              <a:latin typeface="Arial" charset="0"/>
            </a:endParaRPr>
          </a:p>
        </p:txBody>
      </p:sp>
      <p:sp>
        <p:nvSpPr>
          <p:cNvPr id="68612" name="Rectangle 4"/>
          <p:cNvSpPr>
            <a:spLocks noChangeArrowheads="1"/>
          </p:cNvSpPr>
          <p:nvPr/>
        </p:nvSpPr>
        <p:spPr bwMode="auto">
          <a:xfrm>
            <a:off x="1068388" y="2133600"/>
            <a:ext cx="1065212" cy="1108075"/>
          </a:xfrm>
          <a:prstGeom prst="rect">
            <a:avLst/>
          </a:prstGeom>
          <a:noFill/>
          <a:ln w="9525">
            <a:noFill/>
            <a:miter lim="800000"/>
            <a:headEnd/>
            <a:tailEnd/>
          </a:ln>
        </p:spPr>
        <p:txBody>
          <a:bodyPr lIns="92075" tIns="46038" rIns="92075" bIns="46038">
            <a:spAutoFit/>
          </a:bodyPr>
          <a:lstStyle/>
          <a:p>
            <a:pPr eaLnBrk="0" hangingPunct="0"/>
            <a:r>
              <a:rPr lang="en-US" sz="2200" b="1">
                <a:solidFill>
                  <a:srgbClr val="FF0033"/>
                </a:solidFill>
                <a:latin typeface="Arial" charset="0"/>
              </a:rPr>
              <a:t> </a:t>
            </a:r>
            <a:r>
              <a:rPr lang="en-US" sz="2200" b="1">
                <a:solidFill>
                  <a:schemeClr val="bg1"/>
                </a:solidFill>
                <a:latin typeface="Arial" charset="0"/>
              </a:rPr>
              <a:t>ACCs,</a:t>
            </a:r>
          </a:p>
          <a:p>
            <a:pPr eaLnBrk="0" hangingPunct="0"/>
            <a:r>
              <a:rPr lang="en-US" sz="2200" b="1">
                <a:solidFill>
                  <a:schemeClr val="bg1"/>
                </a:solidFill>
                <a:latin typeface="Arial" charset="0"/>
              </a:rPr>
              <a:t>FAA</a:t>
            </a:r>
          </a:p>
        </p:txBody>
      </p:sp>
      <p:sp>
        <p:nvSpPr>
          <p:cNvPr id="68613" name="Line 5"/>
          <p:cNvSpPr>
            <a:spLocks noChangeShapeType="1"/>
          </p:cNvSpPr>
          <p:nvPr/>
        </p:nvSpPr>
        <p:spPr bwMode="auto">
          <a:xfrm>
            <a:off x="3962400" y="1295400"/>
            <a:ext cx="0" cy="762000"/>
          </a:xfrm>
          <a:prstGeom prst="line">
            <a:avLst/>
          </a:prstGeom>
          <a:noFill/>
          <a:ln w="25400">
            <a:solidFill>
              <a:schemeClr val="tx1"/>
            </a:solidFill>
            <a:round/>
            <a:headEnd type="stealth" w="med" len="med"/>
            <a:tailEnd type="none" w="sm" len="sm"/>
          </a:ln>
        </p:spPr>
        <p:txBody>
          <a:bodyPr wrap="none" anchor="ctr"/>
          <a:lstStyle/>
          <a:p>
            <a:endParaRPr lang="en-US"/>
          </a:p>
        </p:txBody>
      </p:sp>
      <p:sp>
        <p:nvSpPr>
          <p:cNvPr id="68614" name="Rectangle 6"/>
          <p:cNvSpPr>
            <a:spLocks noChangeArrowheads="1"/>
          </p:cNvSpPr>
          <p:nvPr/>
        </p:nvSpPr>
        <p:spPr bwMode="auto">
          <a:xfrm>
            <a:off x="5638800" y="762000"/>
            <a:ext cx="2971800" cy="533400"/>
          </a:xfrm>
          <a:prstGeom prst="rect">
            <a:avLst/>
          </a:prstGeom>
          <a:noFill/>
          <a:ln w="25400">
            <a:solidFill>
              <a:schemeClr val="tx1"/>
            </a:solidFill>
            <a:miter lim="800000"/>
            <a:headEnd/>
            <a:tailEnd/>
          </a:ln>
        </p:spPr>
        <p:txBody>
          <a:bodyPr wrap="none" anchor="ctr"/>
          <a:lstStyle/>
          <a:p>
            <a:pPr eaLnBrk="0" hangingPunct="0"/>
            <a:endParaRPr lang="en-US"/>
          </a:p>
        </p:txBody>
      </p:sp>
      <p:sp>
        <p:nvSpPr>
          <p:cNvPr id="68615" name="Rectangle 7"/>
          <p:cNvSpPr>
            <a:spLocks noChangeArrowheads="1"/>
          </p:cNvSpPr>
          <p:nvPr/>
        </p:nvSpPr>
        <p:spPr bwMode="auto">
          <a:xfrm>
            <a:off x="5715000" y="838200"/>
            <a:ext cx="2884488" cy="427038"/>
          </a:xfrm>
          <a:prstGeom prst="rect">
            <a:avLst/>
          </a:prstGeom>
          <a:noFill/>
          <a:ln w="9525">
            <a:noFill/>
            <a:miter lim="800000"/>
            <a:headEnd/>
            <a:tailEnd/>
          </a:ln>
        </p:spPr>
        <p:txBody>
          <a:bodyPr wrap="none" lIns="92075" tIns="46038" rIns="92075" bIns="46038">
            <a:spAutoFit/>
          </a:bodyPr>
          <a:lstStyle/>
          <a:p>
            <a:pPr eaLnBrk="0" hangingPunct="0"/>
            <a:r>
              <a:rPr lang="en-US" sz="2200" b="1">
                <a:solidFill>
                  <a:srgbClr val="FF0033"/>
                </a:solidFill>
                <a:latin typeface="Arial" charset="0"/>
              </a:rPr>
              <a:t> </a:t>
            </a:r>
            <a:r>
              <a:rPr lang="en-US" sz="2200" b="1">
                <a:solidFill>
                  <a:schemeClr val="bg1"/>
                </a:solidFill>
                <a:latin typeface="Arial" charset="0"/>
              </a:rPr>
              <a:t>NWS WFOs/CWSUs</a:t>
            </a:r>
          </a:p>
        </p:txBody>
      </p:sp>
      <p:sp>
        <p:nvSpPr>
          <p:cNvPr id="68616" name="Rectangle 8"/>
          <p:cNvSpPr>
            <a:spLocks noChangeArrowheads="1"/>
          </p:cNvSpPr>
          <p:nvPr/>
        </p:nvSpPr>
        <p:spPr bwMode="auto">
          <a:xfrm>
            <a:off x="3641725" y="1439863"/>
            <a:ext cx="247650" cy="244475"/>
          </a:xfrm>
          <a:prstGeom prst="rect">
            <a:avLst/>
          </a:prstGeom>
          <a:noFill/>
          <a:ln w="9525">
            <a:noFill/>
            <a:miter lim="800000"/>
            <a:headEnd/>
            <a:tailEnd/>
          </a:ln>
        </p:spPr>
        <p:txBody>
          <a:bodyPr wrap="none" lIns="92075" tIns="46038" rIns="92075" bIns="46038">
            <a:spAutoFit/>
          </a:bodyPr>
          <a:lstStyle/>
          <a:p>
            <a:pPr eaLnBrk="0" hangingPunct="0"/>
            <a:r>
              <a:rPr lang="en-US" sz="1000">
                <a:solidFill>
                  <a:srgbClr val="FF0033"/>
                </a:solidFill>
                <a:latin typeface="Times New Roman" pitchFamily="18" charset="0"/>
              </a:rPr>
              <a:t>  </a:t>
            </a:r>
          </a:p>
        </p:txBody>
      </p:sp>
      <p:sp>
        <p:nvSpPr>
          <p:cNvPr id="68617" name="Line 9"/>
          <p:cNvSpPr>
            <a:spLocks noChangeShapeType="1"/>
          </p:cNvSpPr>
          <p:nvPr/>
        </p:nvSpPr>
        <p:spPr bwMode="auto">
          <a:xfrm flipH="1">
            <a:off x="4953000" y="1371600"/>
            <a:ext cx="609600" cy="685800"/>
          </a:xfrm>
          <a:prstGeom prst="line">
            <a:avLst/>
          </a:prstGeom>
          <a:noFill/>
          <a:ln w="25400">
            <a:solidFill>
              <a:schemeClr val="tx1"/>
            </a:solidFill>
            <a:round/>
            <a:headEnd type="stealth" w="med" len="med"/>
            <a:tailEnd type="none" w="sm" len="sm"/>
          </a:ln>
        </p:spPr>
        <p:txBody>
          <a:bodyPr wrap="none" anchor="ctr"/>
          <a:lstStyle/>
          <a:p>
            <a:endParaRPr lang="en-US"/>
          </a:p>
        </p:txBody>
      </p:sp>
      <p:sp>
        <p:nvSpPr>
          <p:cNvPr id="68618" name="Rectangle 10"/>
          <p:cNvSpPr>
            <a:spLocks noChangeArrowheads="1"/>
          </p:cNvSpPr>
          <p:nvPr/>
        </p:nvSpPr>
        <p:spPr bwMode="auto">
          <a:xfrm>
            <a:off x="927100" y="4127500"/>
            <a:ext cx="6146800" cy="660400"/>
          </a:xfrm>
          <a:prstGeom prst="rect">
            <a:avLst/>
          </a:prstGeom>
          <a:noFill/>
          <a:ln w="25400">
            <a:solidFill>
              <a:schemeClr val="tx1"/>
            </a:solidFill>
            <a:miter lim="800000"/>
            <a:headEnd/>
            <a:tailEnd/>
          </a:ln>
        </p:spPr>
        <p:txBody>
          <a:bodyPr wrap="none" anchor="ctr"/>
          <a:lstStyle/>
          <a:p>
            <a:pPr eaLnBrk="0" hangingPunct="0"/>
            <a:endParaRPr lang="en-US"/>
          </a:p>
        </p:txBody>
      </p:sp>
      <p:sp>
        <p:nvSpPr>
          <p:cNvPr id="68619" name="Line 11"/>
          <p:cNvSpPr>
            <a:spLocks noChangeShapeType="1"/>
          </p:cNvSpPr>
          <p:nvPr/>
        </p:nvSpPr>
        <p:spPr bwMode="auto">
          <a:xfrm flipV="1">
            <a:off x="3962400" y="3352800"/>
            <a:ext cx="0" cy="685800"/>
          </a:xfrm>
          <a:prstGeom prst="line">
            <a:avLst/>
          </a:prstGeom>
          <a:noFill/>
          <a:ln w="25400">
            <a:solidFill>
              <a:schemeClr val="tx1"/>
            </a:solidFill>
            <a:round/>
            <a:headEnd type="stealth" w="med" len="med"/>
            <a:tailEnd type="none" w="sm" len="sm"/>
          </a:ln>
        </p:spPr>
        <p:txBody>
          <a:bodyPr wrap="none" anchor="ctr"/>
          <a:lstStyle/>
          <a:p>
            <a:endParaRPr lang="en-US"/>
          </a:p>
        </p:txBody>
      </p:sp>
      <p:sp>
        <p:nvSpPr>
          <p:cNvPr id="68620" name="Rectangle 12"/>
          <p:cNvSpPr>
            <a:spLocks noChangeArrowheads="1"/>
          </p:cNvSpPr>
          <p:nvPr/>
        </p:nvSpPr>
        <p:spPr bwMode="auto">
          <a:xfrm>
            <a:off x="3413125" y="4289425"/>
            <a:ext cx="228600" cy="304800"/>
          </a:xfrm>
          <a:prstGeom prst="rect">
            <a:avLst/>
          </a:prstGeom>
          <a:noFill/>
          <a:ln w="9525">
            <a:noFill/>
            <a:miter lim="800000"/>
            <a:headEnd/>
            <a:tailEnd/>
          </a:ln>
        </p:spPr>
        <p:txBody>
          <a:bodyPr wrap="none" lIns="92075" tIns="46038" rIns="92075" bIns="46038">
            <a:spAutoFit/>
          </a:bodyPr>
          <a:lstStyle/>
          <a:p>
            <a:pPr eaLnBrk="0" hangingPunct="0"/>
            <a:r>
              <a:rPr lang="en-US" sz="1400">
                <a:solidFill>
                  <a:srgbClr val="FF0033"/>
                </a:solidFill>
                <a:latin typeface="Times New Roman" pitchFamily="18" charset="0"/>
              </a:rPr>
              <a:t> </a:t>
            </a:r>
          </a:p>
        </p:txBody>
      </p:sp>
      <p:sp>
        <p:nvSpPr>
          <p:cNvPr id="68621" name="Rectangle 13"/>
          <p:cNvSpPr>
            <a:spLocks noChangeArrowheads="1"/>
          </p:cNvSpPr>
          <p:nvPr/>
        </p:nvSpPr>
        <p:spPr bwMode="auto">
          <a:xfrm>
            <a:off x="990600" y="2362200"/>
            <a:ext cx="1066800" cy="990600"/>
          </a:xfrm>
          <a:prstGeom prst="rect">
            <a:avLst/>
          </a:prstGeom>
          <a:noFill/>
          <a:ln w="25400">
            <a:solidFill>
              <a:schemeClr val="tx1"/>
            </a:solidFill>
            <a:miter lim="800000"/>
            <a:headEnd/>
            <a:tailEnd/>
          </a:ln>
        </p:spPr>
        <p:txBody>
          <a:bodyPr wrap="none" anchor="ctr"/>
          <a:lstStyle/>
          <a:p>
            <a:pPr eaLnBrk="0" hangingPunct="0"/>
            <a:endParaRPr lang="en-US"/>
          </a:p>
        </p:txBody>
      </p:sp>
      <p:sp>
        <p:nvSpPr>
          <p:cNvPr id="68622" name="Line 14"/>
          <p:cNvSpPr>
            <a:spLocks noChangeShapeType="1"/>
          </p:cNvSpPr>
          <p:nvPr/>
        </p:nvSpPr>
        <p:spPr bwMode="auto">
          <a:xfrm>
            <a:off x="2057400" y="2743200"/>
            <a:ext cx="685800" cy="0"/>
          </a:xfrm>
          <a:prstGeom prst="line">
            <a:avLst/>
          </a:prstGeom>
          <a:noFill/>
          <a:ln w="25400">
            <a:solidFill>
              <a:schemeClr val="tx1"/>
            </a:solidFill>
            <a:round/>
            <a:headEnd type="stealth" w="med" len="med"/>
            <a:tailEnd type="none" w="sm" len="sm"/>
          </a:ln>
        </p:spPr>
        <p:txBody>
          <a:bodyPr wrap="none" anchor="ctr"/>
          <a:lstStyle/>
          <a:p>
            <a:endParaRPr lang="en-US"/>
          </a:p>
        </p:txBody>
      </p:sp>
      <p:sp>
        <p:nvSpPr>
          <p:cNvPr id="68623" name="Rectangle 15"/>
          <p:cNvSpPr>
            <a:spLocks noChangeArrowheads="1"/>
          </p:cNvSpPr>
          <p:nvPr/>
        </p:nvSpPr>
        <p:spPr bwMode="auto">
          <a:xfrm>
            <a:off x="3200400" y="762000"/>
            <a:ext cx="1409700" cy="666750"/>
          </a:xfrm>
          <a:prstGeom prst="rect">
            <a:avLst/>
          </a:prstGeom>
          <a:noFill/>
          <a:ln w="9525">
            <a:noFill/>
            <a:miter lim="800000"/>
            <a:headEnd/>
            <a:tailEnd/>
          </a:ln>
        </p:spPr>
        <p:txBody>
          <a:bodyPr lIns="92075" tIns="46038" rIns="92075" bIns="46038">
            <a:spAutoFit/>
          </a:bodyPr>
          <a:lstStyle/>
          <a:p>
            <a:pPr eaLnBrk="0" hangingPunct="0"/>
            <a:r>
              <a:rPr lang="en-US" sz="1400">
                <a:solidFill>
                  <a:srgbClr val="FF0033"/>
                </a:solidFill>
                <a:latin typeface="Times New Roman" pitchFamily="18" charset="0"/>
              </a:rPr>
              <a:t>        </a:t>
            </a:r>
            <a:r>
              <a:rPr lang="en-US" sz="2200" b="1">
                <a:solidFill>
                  <a:schemeClr val="bg1"/>
                </a:solidFill>
                <a:latin typeface="Arial" charset="0"/>
              </a:rPr>
              <a:t>MWOs</a:t>
            </a:r>
          </a:p>
          <a:p>
            <a:pPr eaLnBrk="0" hangingPunct="0">
              <a:lnSpc>
                <a:spcPct val="90000"/>
              </a:lnSpc>
            </a:pPr>
            <a:endParaRPr lang="en-US" sz="1700" b="1">
              <a:solidFill>
                <a:srgbClr val="0000FF"/>
              </a:solidFill>
              <a:latin typeface="Arial" charset="0"/>
            </a:endParaRPr>
          </a:p>
        </p:txBody>
      </p:sp>
      <p:sp>
        <p:nvSpPr>
          <p:cNvPr id="68624" name="Rectangle 16"/>
          <p:cNvSpPr>
            <a:spLocks noChangeArrowheads="1"/>
          </p:cNvSpPr>
          <p:nvPr/>
        </p:nvSpPr>
        <p:spPr bwMode="auto">
          <a:xfrm>
            <a:off x="990600" y="685800"/>
            <a:ext cx="1447800" cy="673100"/>
          </a:xfrm>
          <a:prstGeom prst="rect">
            <a:avLst/>
          </a:prstGeom>
          <a:noFill/>
          <a:ln w="25400">
            <a:solidFill>
              <a:schemeClr val="tx1"/>
            </a:solidFill>
            <a:miter lim="800000"/>
            <a:headEnd/>
            <a:tailEnd/>
          </a:ln>
        </p:spPr>
        <p:txBody>
          <a:bodyPr wrap="none" anchor="ctr"/>
          <a:lstStyle/>
          <a:p>
            <a:pPr eaLnBrk="0" hangingPunct="0"/>
            <a:endParaRPr lang="en-US">
              <a:solidFill>
                <a:schemeClr val="bg1"/>
              </a:solidFill>
            </a:endParaRPr>
          </a:p>
        </p:txBody>
      </p:sp>
      <p:sp>
        <p:nvSpPr>
          <p:cNvPr id="68625" name="Rectangle 17"/>
          <p:cNvSpPr>
            <a:spLocks noChangeArrowheads="1"/>
          </p:cNvSpPr>
          <p:nvPr/>
        </p:nvSpPr>
        <p:spPr bwMode="auto">
          <a:xfrm>
            <a:off x="1068388" y="617538"/>
            <a:ext cx="1120775" cy="769937"/>
          </a:xfrm>
          <a:prstGeom prst="rect">
            <a:avLst/>
          </a:prstGeom>
          <a:noFill/>
          <a:ln w="9525">
            <a:noFill/>
            <a:miter lim="800000"/>
            <a:headEnd/>
            <a:tailEnd/>
          </a:ln>
        </p:spPr>
        <p:txBody>
          <a:bodyPr wrap="none" lIns="92075" tIns="46038" rIns="92075" bIns="46038">
            <a:spAutoFit/>
          </a:bodyPr>
          <a:lstStyle/>
          <a:p>
            <a:pPr eaLnBrk="0" hangingPunct="0"/>
            <a:r>
              <a:rPr lang="en-US" sz="2200" b="1">
                <a:solidFill>
                  <a:schemeClr val="bg1"/>
                </a:solidFill>
                <a:latin typeface="Arial" charset="0"/>
              </a:rPr>
              <a:t>Other</a:t>
            </a:r>
          </a:p>
          <a:p>
            <a:pPr eaLnBrk="0" hangingPunct="0"/>
            <a:r>
              <a:rPr lang="en-US" sz="2200" b="1">
                <a:solidFill>
                  <a:schemeClr val="bg1"/>
                </a:solidFill>
                <a:latin typeface="Arial" charset="0"/>
              </a:rPr>
              <a:t>VAACs</a:t>
            </a:r>
            <a:endParaRPr lang="en-US" sz="1700" b="1">
              <a:solidFill>
                <a:schemeClr val="bg1"/>
              </a:solidFill>
              <a:latin typeface="Arial" charset="0"/>
            </a:endParaRPr>
          </a:p>
        </p:txBody>
      </p:sp>
      <p:sp>
        <p:nvSpPr>
          <p:cNvPr id="68626" name="Line 18"/>
          <p:cNvSpPr>
            <a:spLocks noChangeShapeType="1"/>
          </p:cNvSpPr>
          <p:nvPr/>
        </p:nvSpPr>
        <p:spPr bwMode="auto">
          <a:xfrm>
            <a:off x="2211388" y="1447800"/>
            <a:ext cx="684212" cy="609600"/>
          </a:xfrm>
          <a:prstGeom prst="line">
            <a:avLst/>
          </a:prstGeom>
          <a:noFill/>
          <a:ln w="25400">
            <a:solidFill>
              <a:schemeClr val="tx1"/>
            </a:solidFill>
            <a:round/>
            <a:headEnd type="stealth" w="med" len="med"/>
            <a:tailEnd type="none" w="sm" len="sm"/>
          </a:ln>
        </p:spPr>
        <p:txBody>
          <a:bodyPr wrap="none" anchor="ctr"/>
          <a:lstStyle/>
          <a:p>
            <a:endParaRPr lang="en-US"/>
          </a:p>
        </p:txBody>
      </p:sp>
      <p:sp>
        <p:nvSpPr>
          <p:cNvPr id="68627" name="Rectangle 19"/>
          <p:cNvSpPr>
            <a:spLocks noChangeArrowheads="1"/>
          </p:cNvSpPr>
          <p:nvPr/>
        </p:nvSpPr>
        <p:spPr bwMode="auto">
          <a:xfrm>
            <a:off x="5880100" y="2298700"/>
            <a:ext cx="2578100" cy="825500"/>
          </a:xfrm>
          <a:prstGeom prst="rect">
            <a:avLst/>
          </a:prstGeom>
          <a:noFill/>
          <a:ln w="25400">
            <a:solidFill>
              <a:schemeClr val="tx1"/>
            </a:solidFill>
            <a:miter lim="800000"/>
            <a:headEnd/>
            <a:tailEnd/>
          </a:ln>
        </p:spPr>
        <p:txBody>
          <a:bodyPr wrap="none" anchor="ctr"/>
          <a:lstStyle/>
          <a:p>
            <a:pPr eaLnBrk="0" hangingPunct="0"/>
            <a:endParaRPr lang="en-US"/>
          </a:p>
        </p:txBody>
      </p:sp>
      <p:sp>
        <p:nvSpPr>
          <p:cNvPr id="68628" name="Rectangle 20"/>
          <p:cNvSpPr>
            <a:spLocks noChangeArrowheads="1"/>
          </p:cNvSpPr>
          <p:nvPr/>
        </p:nvSpPr>
        <p:spPr bwMode="auto">
          <a:xfrm>
            <a:off x="762000" y="5334000"/>
            <a:ext cx="3657600" cy="1263650"/>
          </a:xfrm>
          <a:prstGeom prst="rect">
            <a:avLst/>
          </a:prstGeom>
          <a:noFill/>
          <a:ln w="9525">
            <a:noFill/>
            <a:miter lim="800000"/>
            <a:headEnd/>
            <a:tailEnd/>
          </a:ln>
        </p:spPr>
        <p:txBody>
          <a:bodyPr lIns="92075" tIns="46038" rIns="92075" bIns="46038">
            <a:spAutoFit/>
          </a:bodyPr>
          <a:lstStyle/>
          <a:p>
            <a:pPr eaLnBrk="0" hangingPunct="0">
              <a:lnSpc>
                <a:spcPct val="80000"/>
              </a:lnSpc>
            </a:pPr>
            <a:r>
              <a:rPr lang="en-US" sz="1600">
                <a:solidFill>
                  <a:srgbClr val="FFFF00"/>
                </a:solidFill>
                <a:latin typeface="Arial" charset="0"/>
              </a:rPr>
              <a:t>VAAC = Volcanic Ash Advisory Center</a:t>
            </a:r>
          </a:p>
          <a:p>
            <a:pPr eaLnBrk="0" hangingPunct="0">
              <a:lnSpc>
                <a:spcPct val="80000"/>
              </a:lnSpc>
            </a:pPr>
            <a:r>
              <a:rPr lang="en-US" sz="1600">
                <a:solidFill>
                  <a:srgbClr val="FFFF00"/>
                </a:solidFill>
                <a:latin typeface="Arial" charset="0"/>
              </a:rPr>
              <a:t>MWO = Meteorological Watch Offices</a:t>
            </a:r>
          </a:p>
          <a:p>
            <a:pPr eaLnBrk="0" hangingPunct="0">
              <a:lnSpc>
                <a:spcPct val="80000"/>
              </a:lnSpc>
            </a:pPr>
            <a:r>
              <a:rPr lang="en-US" sz="1600">
                <a:solidFill>
                  <a:srgbClr val="FFFF00"/>
                </a:solidFill>
                <a:latin typeface="Arial" charset="0"/>
              </a:rPr>
              <a:t>WFO = Weather Forecast Office</a:t>
            </a:r>
          </a:p>
          <a:p>
            <a:pPr eaLnBrk="0" hangingPunct="0">
              <a:lnSpc>
                <a:spcPct val="80000"/>
              </a:lnSpc>
            </a:pPr>
            <a:r>
              <a:rPr lang="en-US" sz="1600">
                <a:solidFill>
                  <a:srgbClr val="FFFF00"/>
                </a:solidFill>
                <a:latin typeface="Arial" charset="0"/>
              </a:rPr>
              <a:t>AWC = Aviation Weather Center</a:t>
            </a:r>
          </a:p>
          <a:p>
            <a:pPr eaLnBrk="0" hangingPunct="0">
              <a:lnSpc>
                <a:spcPct val="80000"/>
              </a:lnSpc>
            </a:pPr>
            <a:r>
              <a:rPr lang="en-US" sz="1600">
                <a:solidFill>
                  <a:srgbClr val="FFFF00"/>
                </a:solidFill>
                <a:latin typeface="Arial" charset="0"/>
              </a:rPr>
              <a:t>FAA = Federal Aviation Administration</a:t>
            </a:r>
          </a:p>
          <a:p>
            <a:pPr eaLnBrk="0" hangingPunct="0">
              <a:lnSpc>
                <a:spcPct val="80000"/>
              </a:lnSpc>
            </a:pPr>
            <a:r>
              <a:rPr lang="en-US" sz="1600">
                <a:solidFill>
                  <a:srgbClr val="FFFF00"/>
                </a:solidFill>
                <a:latin typeface="Arial" charset="0"/>
              </a:rPr>
              <a:t>CWSU = Center Weather Service Unit</a:t>
            </a:r>
          </a:p>
        </p:txBody>
      </p:sp>
      <p:sp>
        <p:nvSpPr>
          <p:cNvPr id="68629" name="Rectangle 21"/>
          <p:cNvSpPr>
            <a:spLocks noChangeArrowheads="1"/>
          </p:cNvSpPr>
          <p:nvPr/>
        </p:nvSpPr>
        <p:spPr bwMode="auto">
          <a:xfrm>
            <a:off x="685800" y="5029200"/>
            <a:ext cx="7835900" cy="1676400"/>
          </a:xfrm>
          <a:prstGeom prst="rect">
            <a:avLst/>
          </a:prstGeom>
          <a:noFill/>
          <a:ln w="12700">
            <a:solidFill>
              <a:schemeClr val="tx1"/>
            </a:solidFill>
            <a:miter lim="800000"/>
            <a:headEnd/>
            <a:tailEnd/>
          </a:ln>
        </p:spPr>
        <p:txBody>
          <a:bodyPr wrap="none" anchor="ctr"/>
          <a:lstStyle/>
          <a:p>
            <a:pPr eaLnBrk="0" hangingPunct="0"/>
            <a:endParaRPr lang="en-US"/>
          </a:p>
        </p:txBody>
      </p:sp>
      <p:sp>
        <p:nvSpPr>
          <p:cNvPr id="68630" name="Rectangle 22"/>
          <p:cNvSpPr>
            <a:spLocks noChangeArrowheads="1"/>
          </p:cNvSpPr>
          <p:nvPr/>
        </p:nvSpPr>
        <p:spPr bwMode="auto">
          <a:xfrm>
            <a:off x="533400" y="4060825"/>
            <a:ext cx="7011988" cy="769938"/>
          </a:xfrm>
          <a:prstGeom prst="rect">
            <a:avLst/>
          </a:prstGeom>
          <a:noFill/>
          <a:ln w="9525">
            <a:noFill/>
            <a:miter lim="800000"/>
            <a:headEnd/>
            <a:tailEnd/>
          </a:ln>
        </p:spPr>
        <p:txBody>
          <a:bodyPr lIns="92075" tIns="46038" rIns="92075" bIns="46038">
            <a:spAutoFit/>
          </a:bodyPr>
          <a:lstStyle/>
          <a:p>
            <a:pPr lvl="1" algn="ctr" eaLnBrk="0" hangingPunct="0"/>
            <a:r>
              <a:rPr lang="en-US" sz="2200" b="1">
                <a:solidFill>
                  <a:schemeClr val="bg1"/>
                </a:solidFill>
                <a:latin typeface="Arial" charset="0"/>
              </a:rPr>
              <a:t>Other U.S. government agencies including  AWC, DoD (AFWA), FEMA</a:t>
            </a:r>
          </a:p>
        </p:txBody>
      </p:sp>
      <p:sp>
        <p:nvSpPr>
          <p:cNvPr id="68631" name="Rectangle 23"/>
          <p:cNvSpPr>
            <a:spLocks noChangeArrowheads="1"/>
          </p:cNvSpPr>
          <p:nvPr/>
        </p:nvSpPr>
        <p:spPr bwMode="auto">
          <a:xfrm>
            <a:off x="4572000" y="5334000"/>
            <a:ext cx="3862388" cy="1068388"/>
          </a:xfrm>
          <a:prstGeom prst="rect">
            <a:avLst/>
          </a:prstGeom>
          <a:noFill/>
          <a:ln w="9525">
            <a:noFill/>
            <a:miter lim="800000"/>
            <a:headEnd/>
            <a:tailEnd/>
          </a:ln>
        </p:spPr>
        <p:txBody>
          <a:bodyPr lIns="92075" tIns="46038" rIns="92075" bIns="46038">
            <a:spAutoFit/>
          </a:bodyPr>
          <a:lstStyle/>
          <a:p>
            <a:pPr eaLnBrk="0" hangingPunct="0">
              <a:lnSpc>
                <a:spcPct val="80000"/>
              </a:lnSpc>
            </a:pPr>
            <a:r>
              <a:rPr lang="en-US" sz="1600">
                <a:solidFill>
                  <a:srgbClr val="FFFF00"/>
                </a:solidFill>
                <a:latin typeface="Arial" charset="0"/>
              </a:rPr>
              <a:t>DoD = Department of Defense</a:t>
            </a:r>
          </a:p>
          <a:p>
            <a:pPr eaLnBrk="0" hangingPunct="0">
              <a:lnSpc>
                <a:spcPct val="80000"/>
              </a:lnSpc>
            </a:pPr>
            <a:r>
              <a:rPr lang="en-US" sz="1600">
                <a:solidFill>
                  <a:srgbClr val="FFFF00"/>
                </a:solidFill>
                <a:latin typeface="Arial" charset="0"/>
              </a:rPr>
              <a:t>AFWA = Air Force Weather Agency</a:t>
            </a:r>
          </a:p>
          <a:p>
            <a:pPr eaLnBrk="0" hangingPunct="0">
              <a:lnSpc>
                <a:spcPct val="80000"/>
              </a:lnSpc>
            </a:pPr>
            <a:r>
              <a:rPr lang="en-US" sz="1600">
                <a:solidFill>
                  <a:srgbClr val="FFFF00"/>
                </a:solidFill>
                <a:latin typeface="Arial" charset="0"/>
              </a:rPr>
              <a:t>FEMA = Federal Emergency 		            	Management Agency</a:t>
            </a:r>
          </a:p>
          <a:p>
            <a:pPr eaLnBrk="0" hangingPunct="0">
              <a:lnSpc>
                <a:spcPct val="80000"/>
              </a:lnSpc>
            </a:pPr>
            <a:r>
              <a:rPr lang="en-US" sz="1600">
                <a:solidFill>
                  <a:srgbClr val="FFFF00"/>
                </a:solidFill>
                <a:latin typeface="Arial" charset="0"/>
              </a:rPr>
              <a:t>ACC = Area Control Center</a:t>
            </a:r>
            <a:r>
              <a:rPr lang="en-US" sz="1600">
                <a:solidFill>
                  <a:schemeClr val="tx2"/>
                </a:solidFill>
                <a:latin typeface="Arial" charset="0"/>
              </a:rPr>
              <a:t>                                       </a:t>
            </a:r>
          </a:p>
        </p:txBody>
      </p:sp>
      <p:sp>
        <p:nvSpPr>
          <p:cNvPr id="68632" name="Rectangle 24"/>
          <p:cNvSpPr>
            <a:spLocks noChangeArrowheads="1"/>
          </p:cNvSpPr>
          <p:nvPr/>
        </p:nvSpPr>
        <p:spPr bwMode="auto">
          <a:xfrm>
            <a:off x="3354388" y="5029200"/>
            <a:ext cx="2208212" cy="336550"/>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1600" b="1">
                <a:latin typeface="Arial" charset="0"/>
              </a:rPr>
              <a:t>    </a:t>
            </a:r>
            <a:r>
              <a:rPr lang="en-US" sz="1600" b="1">
                <a:solidFill>
                  <a:schemeClr val="bg1"/>
                </a:solidFill>
                <a:latin typeface="Arial" charset="0"/>
              </a:rPr>
              <a:t>Abbreviations:</a:t>
            </a:r>
          </a:p>
        </p:txBody>
      </p:sp>
      <p:sp>
        <p:nvSpPr>
          <p:cNvPr id="68633" name="Rectangle 25"/>
          <p:cNvSpPr>
            <a:spLocks noChangeArrowheads="1"/>
          </p:cNvSpPr>
          <p:nvPr/>
        </p:nvSpPr>
        <p:spPr bwMode="auto">
          <a:xfrm>
            <a:off x="5927725" y="2378075"/>
            <a:ext cx="2900363" cy="677863"/>
          </a:xfrm>
          <a:prstGeom prst="rect">
            <a:avLst/>
          </a:prstGeom>
          <a:noFill/>
          <a:ln w="9525">
            <a:noFill/>
            <a:miter lim="800000"/>
            <a:headEnd/>
            <a:tailEnd/>
          </a:ln>
        </p:spPr>
        <p:txBody>
          <a:bodyPr lIns="92075" tIns="46038" rIns="92075" bIns="46038">
            <a:spAutoFit/>
          </a:bodyPr>
          <a:lstStyle/>
          <a:p>
            <a:pPr eaLnBrk="0" hangingPunct="0">
              <a:lnSpc>
                <a:spcPct val="95000"/>
              </a:lnSpc>
            </a:pPr>
            <a:r>
              <a:rPr lang="en-US" sz="2000" b="1">
                <a:solidFill>
                  <a:schemeClr val="bg1"/>
                </a:solidFill>
                <a:latin typeface="Arial" charset="0"/>
              </a:rPr>
              <a:t>          Airlines, </a:t>
            </a:r>
          </a:p>
          <a:p>
            <a:pPr eaLnBrk="0" hangingPunct="0">
              <a:lnSpc>
                <a:spcPct val="95000"/>
              </a:lnSpc>
            </a:pPr>
            <a:r>
              <a:rPr lang="en-US" sz="2000" b="1">
                <a:solidFill>
                  <a:schemeClr val="bg1"/>
                </a:solidFill>
                <a:latin typeface="Arial" charset="0"/>
              </a:rPr>
              <a:t>Aviation community</a:t>
            </a:r>
            <a:endParaRPr lang="en-US" b="1">
              <a:solidFill>
                <a:schemeClr val="bg1"/>
              </a:solidFill>
              <a:latin typeface="Arial" charset="0"/>
            </a:endParaRPr>
          </a:p>
        </p:txBody>
      </p:sp>
      <p:sp>
        <p:nvSpPr>
          <p:cNvPr id="68634" name="Line 26"/>
          <p:cNvSpPr>
            <a:spLocks noChangeShapeType="1"/>
          </p:cNvSpPr>
          <p:nvPr/>
        </p:nvSpPr>
        <p:spPr bwMode="auto">
          <a:xfrm flipH="1">
            <a:off x="5029200" y="2743200"/>
            <a:ext cx="838200" cy="0"/>
          </a:xfrm>
          <a:prstGeom prst="line">
            <a:avLst/>
          </a:prstGeom>
          <a:noFill/>
          <a:ln w="25400">
            <a:solidFill>
              <a:schemeClr val="tx1"/>
            </a:solidFill>
            <a:round/>
            <a:headEnd type="stealth" w="med" len="med"/>
            <a:tailEnd type="none" w="sm" len="sm"/>
          </a:ln>
        </p:spPr>
        <p:txBody>
          <a:bodyPr wrap="none" anchor="ctr"/>
          <a:lstStyle/>
          <a:p>
            <a:endParaRPr lang="en-US"/>
          </a:p>
        </p:txBody>
      </p:sp>
      <p:sp>
        <p:nvSpPr>
          <p:cNvPr id="68635" name="Rectangle 27"/>
          <p:cNvSpPr>
            <a:spLocks noChangeArrowheads="1"/>
          </p:cNvSpPr>
          <p:nvPr/>
        </p:nvSpPr>
        <p:spPr bwMode="auto">
          <a:xfrm>
            <a:off x="3429000" y="711200"/>
            <a:ext cx="1206500" cy="584200"/>
          </a:xfrm>
          <a:prstGeom prst="rect">
            <a:avLst/>
          </a:prstGeom>
          <a:noFill/>
          <a:ln w="25400">
            <a:solidFill>
              <a:schemeClr val="tx1"/>
            </a:solidFill>
            <a:miter lim="800000"/>
            <a:headEnd/>
            <a:tailEnd/>
          </a:ln>
        </p:spPr>
        <p:txBody>
          <a:bodyPr wrap="none" anchor="ctr"/>
          <a:lstStyle/>
          <a:p>
            <a:pPr eaLnBrk="0" hangingPunct="0"/>
            <a:endParaRPr lang="en-US"/>
          </a:p>
        </p:txBody>
      </p:sp>
      <p:sp>
        <p:nvSpPr>
          <p:cNvPr id="10268" name="Rectangle 28"/>
          <p:cNvSpPr>
            <a:spLocks noGrp="1" noChangeArrowheads="1"/>
          </p:cNvSpPr>
          <p:nvPr>
            <p:ph type="title"/>
          </p:nvPr>
        </p:nvSpPr>
        <p:spPr>
          <a:xfrm>
            <a:off x="687388" y="0"/>
            <a:ext cx="7770812" cy="685800"/>
          </a:xfrm>
        </p:spPr>
        <p:txBody>
          <a:bodyPr/>
          <a:lstStyle/>
          <a:p>
            <a:pPr eaLnBrk="1" hangingPunct="1">
              <a:defRPr/>
            </a:pPr>
            <a:r>
              <a:rPr lang="en-US" sz="3200" dirty="0" smtClean="0">
                <a:solidFill>
                  <a:srgbClr val="FF0000"/>
                </a:solidFill>
              </a:rPr>
              <a:t>VAAC Customers</a:t>
            </a:r>
            <a:endParaRPr lang="en-US" dirty="0" smtClean="0">
              <a:solidFill>
                <a:srgbClr val="FF0000"/>
              </a:solidFill>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457200" y="0"/>
            <a:ext cx="8229600" cy="838200"/>
          </a:xfrm>
        </p:spPr>
        <p:txBody>
          <a:bodyPr>
            <a:normAutofit/>
          </a:bodyPr>
          <a:lstStyle/>
          <a:p>
            <a:pPr eaLnBrk="1" hangingPunct="1">
              <a:defRPr/>
            </a:pPr>
            <a:r>
              <a:rPr lang="en-US" sz="4000" dirty="0" smtClean="0">
                <a:solidFill>
                  <a:srgbClr val="C00000"/>
                </a:solidFill>
              </a:rPr>
              <a:t>Volcanic Ash Advisory Issuance</a:t>
            </a:r>
          </a:p>
        </p:txBody>
      </p:sp>
      <p:sp>
        <p:nvSpPr>
          <p:cNvPr id="69635" name="Rectangle 3"/>
          <p:cNvSpPr>
            <a:spLocks noGrp="1" noChangeArrowheads="1"/>
          </p:cNvSpPr>
          <p:nvPr>
            <p:ph type="body" idx="1"/>
          </p:nvPr>
        </p:nvSpPr>
        <p:spPr>
          <a:xfrm>
            <a:off x="457200" y="838200"/>
            <a:ext cx="8229600" cy="5715000"/>
          </a:xfrm>
        </p:spPr>
        <p:txBody>
          <a:bodyPr/>
          <a:lstStyle/>
          <a:p>
            <a:pPr eaLnBrk="1" hangingPunct="1"/>
            <a:r>
              <a:rPr lang="en-US" sz="3200" smtClean="0">
                <a:solidFill>
                  <a:schemeClr val="bg1"/>
                </a:solidFill>
              </a:rPr>
              <a:t>Detection of Ash in Satellite Imagery</a:t>
            </a:r>
          </a:p>
          <a:p>
            <a:pPr eaLnBrk="1" hangingPunct="1"/>
            <a:r>
              <a:rPr lang="en-US" sz="3200" smtClean="0">
                <a:solidFill>
                  <a:schemeClr val="bg1"/>
                </a:solidFill>
              </a:rPr>
              <a:t>The issuance of a SIGMET by an Meteorological Watch Office (MWO)</a:t>
            </a:r>
          </a:p>
          <a:p>
            <a:pPr eaLnBrk="1" hangingPunct="1"/>
            <a:r>
              <a:rPr lang="en-US" sz="3200" smtClean="0">
                <a:solidFill>
                  <a:schemeClr val="bg1"/>
                </a:solidFill>
              </a:rPr>
              <a:t>Pilot reports (Pireps) of ash with  confirmation from MWO’s, Observatories and/or other points of contact.</a:t>
            </a:r>
          </a:p>
          <a:p>
            <a:pPr eaLnBrk="1" hangingPunct="1"/>
            <a:r>
              <a:rPr lang="en-US" sz="3200" smtClean="0">
                <a:solidFill>
                  <a:schemeClr val="bg1"/>
                </a:solidFill>
              </a:rPr>
              <a:t>Volcano Observatories (VO) and other related science facilities.</a:t>
            </a:r>
          </a:p>
          <a:p>
            <a:pPr eaLnBrk="1" hangingPunct="1"/>
            <a:r>
              <a:rPr lang="en-US" sz="3200" smtClean="0">
                <a:solidFill>
                  <a:schemeClr val="bg1"/>
                </a:solidFill>
              </a:rPr>
              <a:t>Other agencies such as AWC, AFWA, DOD etc.</a:t>
            </a:r>
          </a:p>
          <a:p>
            <a:pPr eaLnBrk="1" hangingPunct="1"/>
            <a:endParaRPr lang="en-US" sz="2400" b="1" smtClean="0">
              <a:solidFill>
                <a:srgbClr val="FFFF00"/>
              </a:solidFill>
            </a:endParaRPr>
          </a:p>
          <a:p>
            <a:pPr eaLnBrk="1" hangingPunct="1">
              <a:buFont typeface="Wingdings" pitchFamily="2" charset="2"/>
              <a:buNone/>
            </a:pPr>
            <a:endParaRPr lang="en-US" sz="2400" b="1" smtClean="0">
              <a:solidFill>
                <a:srgbClr val="FFFF00"/>
              </a:solidFill>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normAutofit fontScale="90000"/>
          </a:bodyPr>
          <a:lstStyle/>
          <a:p>
            <a:pPr eaLnBrk="1" hangingPunct="1">
              <a:defRPr/>
            </a:pPr>
            <a:r>
              <a:rPr lang="en-US" sz="4000" dirty="0" smtClean="0">
                <a:solidFill>
                  <a:srgbClr val="C00000"/>
                </a:solidFill>
              </a:rPr>
              <a:t>The Process of Issuing a Volcanic Ash Advisory</a:t>
            </a:r>
          </a:p>
        </p:txBody>
      </p:sp>
      <p:sp>
        <p:nvSpPr>
          <p:cNvPr id="70659" name="Rectangle 3"/>
          <p:cNvSpPr>
            <a:spLocks noGrp="1" noChangeArrowheads="1"/>
          </p:cNvSpPr>
          <p:nvPr>
            <p:ph type="body" idx="1"/>
          </p:nvPr>
        </p:nvSpPr>
        <p:spPr>
          <a:xfrm>
            <a:off x="457200" y="1981200"/>
            <a:ext cx="8229600" cy="4114800"/>
          </a:xfrm>
        </p:spPr>
        <p:txBody>
          <a:bodyPr/>
          <a:lstStyle/>
          <a:p>
            <a:pPr eaLnBrk="1" hangingPunct="1">
              <a:lnSpc>
                <a:spcPct val="90000"/>
              </a:lnSpc>
            </a:pPr>
            <a:r>
              <a:rPr lang="en-US" sz="3200" smtClean="0">
                <a:solidFill>
                  <a:schemeClr val="bg1"/>
                </a:solidFill>
              </a:rPr>
              <a:t>Receive information from source</a:t>
            </a:r>
          </a:p>
          <a:p>
            <a:pPr eaLnBrk="1" hangingPunct="1">
              <a:lnSpc>
                <a:spcPct val="90000"/>
              </a:lnSpc>
            </a:pPr>
            <a:r>
              <a:rPr lang="en-US" sz="3200" smtClean="0">
                <a:solidFill>
                  <a:schemeClr val="bg1"/>
                </a:solidFill>
              </a:rPr>
              <a:t>Send out Quick VAA</a:t>
            </a:r>
          </a:p>
          <a:p>
            <a:pPr eaLnBrk="1" hangingPunct="1">
              <a:lnSpc>
                <a:spcPct val="90000"/>
              </a:lnSpc>
            </a:pPr>
            <a:r>
              <a:rPr lang="en-US" sz="3200" smtClean="0">
                <a:solidFill>
                  <a:schemeClr val="bg1"/>
                </a:solidFill>
              </a:rPr>
              <a:t>Issue Volcano Checklist which involves calling different agencies and writing down specifics of information</a:t>
            </a:r>
          </a:p>
          <a:p>
            <a:pPr eaLnBrk="1" hangingPunct="1">
              <a:lnSpc>
                <a:spcPct val="90000"/>
              </a:lnSpc>
            </a:pPr>
            <a:r>
              <a:rPr lang="en-US" sz="3200" smtClean="0">
                <a:solidFill>
                  <a:schemeClr val="bg1"/>
                </a:solidFill>
              </a:rPr>
              <a:t>Make calls for additional information if needed.</a:t>
            </a:r>
          </a:p>
          <a:p>
            <a:pPr eaLnBrk="1" hangingPunct="1">
              <a:lnSpc>
                <a:spcPct val="90000"/>
              </a:lnSpc>
            </a:pPr>
            <a:r>
              <a:rPr lang="en-US" sz="3200" smtClean="0">
                <a:solidFill>
                  <a:schemeClr val="bg1"/>
                </a:solidFill>
              </a:rPr>
              <a:t>Run Hysplit model if applicable</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normAutofit fontScale="90000"/>
          </a:bodyPr>
          <a:lstStyle/>
          <a:p>
            <a:pPr eaLnBrk="1" hangingPunct="1">
              <a:defRPr/>
            </a:pPr>
            <a:r>
              <a:rPr lang="en-US" sz="4000" dirty="0" smtClean="0">
                <a:solidFill>
                  <a:srgbClr val="C00000"/>
                </a:solidFill>
              </a:rPr>
              <a:t>The Process of Issuing an Volcanic Ash Advisory…</a:t>
            </a:r>
          </a:p>
        </p:txBody>
      </p:sp>
      <p:sp>
        <p:nvSpPr>
          <p:cNvPr id="71683" name="Rectangle 3"/>
          <p:cNvSpPr>
            <a:spLocks noGrp="1" noChangeArrowheads="1"/>
          </p:cNvSpPr>
          <p:nvPr>
            <p:ph type="body" idx="1"/>
          </p:nvPr>
        </p:nvSpPr>
        <p:spPr/>
        <p:txBody>
          <a:bodyPr/>
          <a:lstStyle/>
          <a:p>
            <a:pPr eaLnBrk="1" hangingPunct="1">
              <a:lnSpc>
                <a:spcPct val="90000"/>
              </a:lnSpc>
            </a:pPr>
            <a:r>
              <a:rPr lang="en-US" sz="3200" smtClean="0">
                <a:solidFill>
                  <a:schemeClr val="bg1"/>
                </a:solidFill>
              </a:rPr>
              <a:t>Issue full VAA with graphic and forecast.</a:t>
            </a:r>
          </a:p>
          <a:p>
            <a:pPr eaLnBrk="1" hangingPunct="1">
              <a:lnSpc>
                <a:spcPct val="90000"/>
              </a:lnSpc>
            </a:pPr>
            <a:r>
              <a:rPr lang="en-US" sz="3200" smtClean="0">
                <a:solidFill>
                  <a:schemeClr val="bg1"/>
                </a:solidFill>
              </a:rPr>
              <a:t>Issue additional VAAs based on new information and/or updated forecast.</a:t>
            </a:r>
          </a:p>
          <a:p>
            <a:pPr eaLnBrk="1" hangingPunct="1">
              <a:lnSpc>
                <a:spcPct val="90000"/>
              </a:lnSpc>
            </a:pPr>
            <a:r>
              <a:rPr lang="en-US" sz="3200" smtClean="0">
                <a:solidFill>
                  <a:schemeClr val="bg1"/>
                </a:solidFill>
              </a:rPr>
              <a:t>Continue to monitor for ash in satellite imagery, possible change in direction, or clouds break as ash is now able to be seen.</a:t>
            </a:r>
          </a:p>
          <a:p>
            <a:pPr eaLnBrk="1" hangingPunct="1">
              <a:lnSpc>
                <a:spcPct val="90000"/>
              </a:lnSpc>
            </a:pPr>
            <a:r>
              <a:rPr lang="en-US" sz="3200" smtClean="0">
                <a:solidFill>
                  <a:schemeClr val="bg1"/>
                </a:solidFill>
              </a:rPr>
              <a:t>Continue to update agencies with additional information.</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457200" y="0"/>
            <a:ext cx="8229600" cy="715962"/>
          </a:xfrm>
        </p:spPr>
        <p:txBody>
          <a:bodyPr/>
          <a:lstStyle/>
          <a:p>
            <a:pPr eaLnBrk="1" hangingPunct="1">
              <a:defRPr/>
            </a:pPr>
            <a:r>
              <a:rPr lang="en-US" sz="4000" dirty="0" smtClean="0">
                <a:solidFill>
                  <a:srgbClr val="C00000"/>
                </a:solidFill>
              </a:rPr>
              <a:t>VAA Cancellation</a:t>
            </a:r>
          </a:p>
        </p:txBody>
      </p:sp>
      <p:sp>
        <p:nvSpPr>
          <p:cNvPr id="72707" name="Rectangle 3"/>
          <p:cNvSpPr>
            <a:spLocks noGrp="1" noChangeArrowheads="1"/>
          </p:cNvSpPr>
          <p:nvPr>
            <p:ph type="body" idx="1"/>
          </p:nvPr>
        </p:nvSpPr>
        <p:spPr>
          <a:xfrm>
            <a:off x="457200" y="914400"/>
            <a:ext cx="8229600" cy="5562600"/>
          </a:xfrm>
        </p:spPr>
        <p:txBody>
          <a:bodyPr/>
          <a:lstStyle/>
          <a:p>
            <a:pPr eaLnBrk="1" hangingPunct="1">
              <a:lnSpc>
                <a:spcPct val="90000"/>
              </a:lnSpc>
            </a:pPr>
            <a:r>
              <a:rPr lang="en-US" sz="3200" smtClean="0">
                <a:solidFill>
                  <a:schemeClr val="bg1"/>
                </a:solidFill>
              </a:rPr>
              <a:t>Ash is not detected in satellite imagery and clouds are not present.  Volcano analyst is able to get a clear view of the volcano and surrounding region.</a:t>
            </a:r>
          </a:p>
          <a:p>
            <a:pPr eaLnBrk="1" hangingPunct="1">
              <a:lnSpc>
                <a:spcPct val="90000"/>
              </a:lnSpc>
            </a:pPr>
            <a:r>
              <a:rPr lang="en-US" sz="3200" smtClean="0">
                <a:solidFill>
                  <a:schemeClr val="bg1"/>
                </a:solidFill>
              </a:rPr>
              <a:t>MWO office relays to VAAC they are ending SIGMETs as information provided to them signifies volcano is no longer erupting and ash has dissipated.</a:t>
            </a:r>
          </a:p>
          <a:p>
            <a:pPr eaLnBrk="1" hangingPunct="1">
              <a:lnSpc>
                <a:spcPct val="90000"/>
              </a:lnSpc>
            </a:pPr>
            <a:r>
              <a:rPr lang="en-US" sz="3200" smtClean="0">
                <a:solidFill>
                  <a:schemeClr val="bg1"/>
                </a:solidFill>
              </a:rPr>
              <a:t>MWO SIGMET has expired although information is not provided to the VAAC – usually wait 12-24 hours after the expired SIGMET.</a:t>
            </a:r>
          </a:p>
          <a:p>
            <a:pPr eaLnBrk="1" hangingPunct="1">
              <a:lnSpc>
                <a:spcPct val="90000"/>
              </a:lnSpc>
            </a:pPr>
            <a:endParaRPr lang="en-US" sz="2000" b="1" smtClean="0">
              <a:solidFill>
                <a:srgbClr val="FFFF00"/>
              </a:solidFill>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ChangeArrowheads="1"/>
          </p:cNvSpPr>
          <p:nvPr/>
        </p:nvSpPr>
        <p:spPr bwMode="auto">
          <a:xfrm>
            <a:off x="3022600" y="2489200"/>
            <a:ext cx="1955800" cy="1193800"/>
          </a:xfrm>
          <a:prstGeom prst="rect">
            <a:avLst/>
          </a:prstGeom>
          <a:noFill/>
          <a:ln w="101600">
            <a:solidFill>
              <a:schemeClr val="accent1"/>
            </a:solidFill>
            <a:miter lim="800000"/>
            <a:headEnd/>
            <a:tailEnd/>
          </a:ln>
        </p:spPr>
        <p:txBody>
          <a:bodyPr wrap="none" anchor="ctr"/>
          <a:lstStyle/>
          <a:p>
            <a:pPr eaLnBrk="0" hangingPunct="0"/>
            <a:endParaRPr lang="en-US"/>
          </a:p>
        </p:txBody>
      </p:sp>
      <p:sp>
        <p:nvSpPr>
          <p:cNvPr id="73731" name="Rectangle 3"/>
          <p:cNvSpPr>
            <a:spLocks noChangeArrowheads="1"/>
          </p:cNvSpPr>
          <p:nvPr/>
        </p:nvSpPr>
        <p:spPr bwMode="auto">
          <a:xfrm>
            <a:off x="2957513" y="2605088"/>
            <a:ext cx="1533525" cy="954087"/>
          </a:xfrm>
          <a:prstGeom prst="rect">
            <a:avLst/>
          </a:prstGeom>
          <a:noFill/>
          <a:ln w="9525">
            <a:noFill/>
            <a:miter lim="800000"/>
            <a:headEnd/>
            <a:tailEnd/>
          </a:ln>
        </p:spPr>
        <p:txBody>
          <a:bodyPr wrap="none" lIns="92075" tIns="46038" rIns="92075" bIns="46038">
            <a:spAutoFit/>
          </a:bodyPr>
          <a:lstStyle/>
          <a:p>
            <a:pPr eaLnBrk="0" hangingPunct="0"/>
            <a:r>
              <a:rPr lang="en-US" sz="2800">
                <a:solidFill>
                  <a:srgbClr val="FF0000"/>
                </a:solidFill>
                <a:latin typeface="Arial" charset="0"/>
              </a:rPr>
              <a:t>     The</a:t>
            </a:r>
          </a:p>
          <a:p>
            <a:pPr eaLnBrk="0" hangingPunct="0"/>
            <a:r>
              <a:rPr lang="en-US" sz="2800">
                <a:solidFill>
                  <a:srgbClr val="FF0000"/>
                </a:solidFill>
                <a:latin typeface="Arial" charset="0"/>
              </a:rPr>
              <a:t>    VAAC</a:t>
            </a:r>
          </a:p>
        </p:txBody>
      </p:sp>
      <p:sp>
        <p:nvSpPr>
          <p:cNvPr id="73732" name="Rectangle 4"/>
          <p:cNvSpPr>
            <a:spLocks noChangeArrowheads="1"/>
          </p:cNvSpPr>
          <p:nvPr/>
        </p:nvSpPr>
        <p:spPr bwMode="auto">
          <a:xfrm>
            <a:off x="3454400" y="1079500"/>
            <a:ext cx="1270000" cy="508000"/>
          </a:xfrm>
          <a:prstGeom prst="rect">
            <a:avLst/>
          </a:prstGeom>
          <a:noFill/>
          <a:ln w="25400">
            <a:solidFill>
              <a:schemeClr val="tx1"/>
            </a:solidFill>
            <a:miter lim="800000"/>
            <a:headEnd/>
            <a:tailEnd/>
          </a:ln>
        </p:spPr>
        <p:txBody>
          <a:bodyPr wrap="none" anchor="ctr"/>
          <a:lstStyle/>
          <a:p>
            <a:pPr eaLnBrk="0" hangingPunct="0"/>
            <a:endParaRPr lang="en-US"/>
          </a:p>
        </p:txBody>
      </p:sp>
      <p:sp>
        <p:nvSpPr>
          <p:cNvPr id="73733" name="Rectangle 5"/>
          <p:cNvSpPr>
            <a:spLocks noChangeArrowheads="1"/>
          </p:cNvSpPr>
          <p:nvPr/>
        </p:nvSpPr>
        <p:spPr bwMode="auto">
          <a:xfrm>
            <a:off x="3429000" y="1143000"/>
            <a:ext cx="1220788" cy="431800"/>
          </a:xfrm>
          <a:prstGeom prst="rect">
            <a:avLst/>
          </a:prstGeom>
          <a:noFill/>
          <a:ln w="9525">
            <a:noFill/>
            <a:miter lim="800000"/>
            <a:headEnd/>
            <a:tailEnd/>
          </a:ln>
        </p:spPr>
        <p:txBody>
          <a:bodyPr wrap="none" lIns="92075" tIns="46038" rIns="92075" bIns="46038">
            <a:spAutoFit/>
          </a:bodyPr>
          <a:lstStyle/>
          <a:p>
            <a:pPr eaLnBrk="0" hangingPunct="0"/>
            <a:r>
              <a:rPr lang="en-US" sz="2200" b="1">
                <a:solidFill>
                  <a:schemeClr val="bg1"/>
                </a:solidFill>
                <a:latin typeface="Arial" charset="0"/>
              </a:rPr>
              <a:t>Airlines</a:t>
            </a:r>
          </a:p>
        </p:txBody>
      </p:sp>
      <p:sp>
        <p:nvSpPr>
          <p:cNvPr id="73734" name="Line 6"/>
          <p:cNvSpPr>
            <a:spLocks noChangeShapeType="1"/>
          </p:cNvSpPr>
          <p:nvPr/>
        </p:nvSpPr>
        <p:spPr bwMode="auto">
          <a:xfrm>
            <a:off x="3735388" y="1601788"/>
            <a:ext cx="0" cy="760412"/>
          </a:xfrm>
          <a:prstGeom prst="line">
            <a:avLst/>
          </a:prstGeom>
          <a:noFill/>
          <a:ln w="25400">
            <a:solidFill>
              <a:schemeClr val="tx1"/>
            </a:solidFill>
            <a:round/>
            <a:headEnd type="none" w="sm" len="sm"/>
            <a:tailEnd type="stealth" w="med" len="med"/>
          </a:ln>
        </p:spPr>
        <p:txBody>
          <a:bodyPr wrap="none" anchor="ctr"/>
          <a:lstStyle/>
          <a:p>
            <a:endParaRPr lang="en-US"/>
          </a:p>
        </p:txBody>
      </p:sp>
      <p:sp>
        <p:nvSpPr>
          <p:cNvPr id="73735" name="Rectangle 7"/>
          <p:cNvSpPr>
            <a:spLocks noChangeArrowheads="1"/>
          </p:cNvSpPr>
          <p:nvPr/>
        </p:nvSpPr>
        <p:spPr bwMode="auto">
          <a:xfrm>
            <a:off x="457200" y="1860550"/>
            <a:ext cx="1346200" cy="496888"/>
          </a:xfrm>
          <a:prstGeom prst="rect">
            <a:avLst/>
          </a:prstGeom>
          <a:noFill/>
          <a:ln w="25400">
            <a:solidFill>
              <a:schemeClr val="tx1"/>
            </a:solidFill>
            <a:miter lim="800000"/>
            <a:headEnd/>
            <a:tailEnd/>
          </a:ln>
        </p:spPr>
        <p:txBody>
          <a:bodyPr wrap="none" anchor="ctr"/>
          <a:lstStyle/>
          <a:p>
            <a:pPr eaLnBrk="0" hangingPunct="0"/>
            <a:endParaRPr lang="en-US"/>
          </a:p>
        </p:txBody>
      </p:sp>
      <p:sp>
        <p:nvSpPr>
          <p:cNvPr id="73736" name="Rectangle 8"/>
          <p:cNvSpPr>
            <a:spLocks noChangeArrowheads="1"/>
          </p:cNvSpPr>
          <p:nvPr/>
        </p:nvSpPr>
        <p:spPr bwMode="auto">
          <a:xfrm>
            <a:off x="381000" y="1905000"/>
            <a:ext cx="1393825" cy="431800"/>
          </a:xfrm>
          <a:prstGeom prst="rect">
            <a:avLst/>
          </a:prstGeom>
          <a:noFill/>
          <a:ln w="9525">
            <a:noFill/>
            <a:miter lim="800000"/>
            <a:headEnd/>
            <a:tailEnd/>
          </a:ln>
        </p:spPr>
        <p:txBody>
          <a:bodyPr wrap="none" lIns="92075" tIns="46038" rIns="92075" bIns="46038">
            <a:spAutoFit/>
          </a:bodyPr>
          <a:lstStyle/>
          <a:p>
            <a:pPr eaLnBrk="0" hangingPunct="0"/>
            <a:r>
              <a:rPr lang="en-US" sz="2200" b="1">
                <a:solidFill>
                  <a:schemeClr val="bg1"/>
                </a:solidFill>
                <a:latin typeface="Arial" charset="0"/>
              </a:rPr>
              <a:t>Cable TV</a:t>
            </a:r>
          </a:p>
        </p:txBody>
      </p:sp>
      <p:sp>
        <p:nvSpPr>
          <p:cNvPr id="73737" name="Rectangle 9"/>
          <p:cNvSpPr>
            <a:spLocks noChangeArrowheads="1"/>
          </p:cNvSpPr>
          <p:nvPr/>
        </p:nvSpPr>
        <p:spPr bwMode="auto">
          <a:xfrm>
            <a:off x="3719513" y="1820863"/>
            <a:ext cx="246062" cy="244475"/>
          </a:xfrm>
          <a:prstGeom prst="rect">
            <a:avLst/>
          </a:prstGeom>
          <a:noFill/>
          <a:ln w="9525">
            <a:noFill/>
            <a:miter lim="800000"/>
            <a:headEnd/>
            <a:tailEnd/>
          </a:ln>
        </p:spPr>
        <p:txBody>
          <a:bodyPr wrap="none" lIns="92075" tIns="46038" rIns="92075" bIns="46038">
            <a:spAutoFit/>
          </a:bodyPr>
          <a:lstStyle/>
          <a:p>
            <a:pPr eaLnBrk="0" hangingPunct="0"/>
            <a:r>
              <a:rPr lang="en-US" sz="1000">
                <a:solidFill>
                  <a:srgbClr val="FF0033"/>
                </a:solidFill>
                <a:latin typeface="Times New Roman" pitchFamily="18" charset="0"/>
              </a:rPr>
              <a:t>  </a:t>
            </a:r>
          </a:p>
        </p:txBody>
      </p:sp>
      <p:sp>
        <p:nvSpPr>
          <p:cNvPr id="73738" name="Rectangle 10"/>
          <p:cNvSpPr>
            <a:spLocks noChangeArrowheads="1"/>
          </p:cNvSpPr>
          <p:nvPr/>
        </p:nvSpPr>
        <p:spPr bwMode="auto">
          <a:xfrm>
            <a:off x="3719513" y="1693863"/>
            <a:ext cx="860425" cy="312737"/>
          </a:xfrm>
          <a:prstGeom prst="rect">
            <a:avLst/>
          </a:prstGeom>
          <a:noFill/>
          <a:ln w="9525">
            <a:noFill/>
            <a:miter lim="800000"/>
            <a:headEnd/>
            <a:tailEnd/>
          </a:ln>
        </p:spPr>
        <p:txBody>
          <a:bodyPr wrap="none" lIns="92075" tIns="46038" rIns="92075" bIns="46038">
            <a:spAutoFit/>
          </a:bodyPr>
          <a:lstStyle/>
          <a:p>
            <a:pPr eaLnBrk="0" hangingPunct="0">
              <a:lnSpc>
                <a:spcPct val="90000"/>
              </a:lnSpc>
            </a:pPr>
            <a:r>
              <a:rPr lang="en-US" sz="1600" b="1">
                <a:solidFill>
                  <a:srgbClr val="FFFF00"/>
                </a:solidFill>
                <a:latin typeface="Arial" charset="0"/>
              </a:rPr>
              <a:t>Phone</a:t>
            </a:r>
            <a:r>
              <a:rPr lang="en-US" sz="1600" b="1">
                <a:solidFill>
                  <a:schemeClr val="tx2"/>
                </a:solidFill>
                <a:latin typeface="Arial" charset="0"/>
              </a:rPr>
              <a:t> </a:t>
            </a:r>
          </a:p>
        </p:txBody>
      </p:sp>
      <p:sp>
        <p:nvSpPr>
          <p:cNvPr id="73739" name="Line 11"/>
          <p:cNvSpPr>
            <a:spLocks noChangeShapeType="1"/>
          </p:cNvSpPr>
          <p:nvPr/>
        </p:nvSpPr>
        <p:spPr bwMode="auto">
          <a:xfrm>
            <a:off x="1905000" y="2143125"/>
            <a:ext cx="990600" cy="428625"/>
          </a:xfrm>
          <a:prstGeom prst="line">
            <a:avLst/>
          </a:prstGeom>
          <a:noFill/>
          <a:ln w="25400">
            <a:solidFill>
              <a:schemeClr val="tx1"/>
            </a:solidFill>
            <a:round/>
            <a:headEnd type="none" w="sm" len="sm"/>
            <a:tailEnd type="stealth" w="med" len="med"/>
          </a:ln>
        </p:spPr>
        <p:txBody>
          <a:bodyPr wrap="none" anchor="ctr"/>
          <a:lstStyle/>
          <a:p>
            <a:endParaRPr lang="en-US"/>
          </a:p>
        </p:txBody>
      </p:sp>
      <p:sp>
        <p:nvSpPr>
          <p:cNvPr id="73740" name="Rectangle 12"/>
          <p:cNvSpPr>
            <a:spLocks noChangeArrowheads="1"/>
          </p:cNvSpPr>
          <p:nvPr/>
        </p:nvSpPr>
        <p:spPr bwMode="auto">
          <a:xfrm>
            <a:off x="1828800" y="1857375"/>
            <a:ext cx="884238" cy="581025"/>
          </a:xfrm>
          <a:prstGeom prst="rect">
            <a:avLst/>
          </a:prstGeom>
          <a:noFill/>
          <a:ln w="9525">
            <a:noFill/>
            <a:miter lim="800000"/>
            <a:headEnd/>
            <a:tailEnd/>
          </a:ln>
        </p:spPr>
        <p:txBody>
          <a:bodyPr wrap="none" lIns="92075" tIns="46038" rIns="92075" bIns="46038">
            <a:spAutoFit/>
          </a:bodyPr>
          <a:lstStyle/>
          <a:p>
            <a:pPr eaLnBrk="0" hangingPunct="0"/>
            <a:r>
              <a:rPr lang="en-US" sz="1600" b="1">
                <a:solidFill>
                  <a:srgbClr val="FFFF00"/>
                </a:solidFill>
                <a:latin typeface="Arial" charset="0"/>
              </a:rPr>
              <a:t>News</a:t>
            </a:r>
          </a:p>
          <a:p>
            <a:pPr eaLnBrk="0" hangingPunct="0"/>
            <a:r>
              <a:rPr lang="en-US" sz="1600" b="1">
                <a:solidFill>
                  <a:srgbClr val="FFFF00"/>
                </a:solidFill>
                <a:latin typeface="Arial" charset="0"/>
              </a:rPr>
              <a:t>reports</a:t>
            </a:r>
            <a:endParaRPr lang="en-US" sz="1600">
              <a:solidFill>
                <a:srgbClr val="FFFF00"/>
              </a:solidFill>
              <a:latin typeface="Times New Roman" pitchFamily="18" charset="0"/>
            </a:endParaRPr>
          </a:p>
        </p:txBody>
      </p:sp>
      <p:sp>
        <p:nvSpPr>
          <p:cNvPr id="73741" name="Rectangle 13"/>
          <p:cNvSpPr>
            <a:spLocks noChangeArrowheads="1"/>
          </p:cNvSpPr>
          <p:nvPr/>
        </p:nvSpPr>
        <p:spPr bwMode="auto">
          <a:xfrm>
            <a:off x="4800600" y="4411663"/>
            <a:ext cx="1270000" cy="769937"/>
          </a:xfrm>
          <a:prstGeom prst="rect">
            <a:avLst/>
          </a:prstGeom>
          <a:noFill/>
          <a:ln w="25400">
            <a:solidFill>
              <a:schemeClr val="tx1"/>
            </a:solidFill>
            <a:miter lim="800000"/>
            <a:headEnd/>
            <a:tailEnd/>
          </a:ln>
        </p:spPr>
        <p:txBody>
          <a:bodyPr wrap="none" anchor="ctr"/>
          <a:lstStyle/>
          <a:p>
            <a:pPr eaLnBrk="0" hangingPunct="0"/>
            <a:endParaRPr lang="en-US"/>
          </a:p>
        </p:txBody>
      </p:sp>
      <p:sp>
        <p:nvSpPr>
          <p:cNvPr id="73742" name="Line 14"/>
          <p:cNvSpPr>
            <a:spLocks noChangeShapeType="1"/>
          </p:cNvSpPr>
          <p:nvPr/>
        </p:nvSpPr>
        <p:spPr bwMode="auto">
          <a:xfrm flipH="1" flipV="1">
            <a:off x="4954588" y="3811588"/>
            <a:ext cx="531812" cy="608012"/>
          </a:xfrm>
          <a:prstGeom prst="line">
            <a:avLst/>
          </a:prstGeom>
          <a:noFill/>
          <a:ln w="25400">
            <a:solidFill>
              <a:schemeClr val="tx1"/>
            </a:solidFill>
            <a:round/>
            <a:headEnd type="none" w="sm" len="sm"/>
            <a:tailEnd type="stealth" w="med" len="med"/>
          </a:ln>
        </p:spPr>
        <p:txBody>
          <a:bodyPr wrap="none" anchor="ctr"/>
          <a:lstStyle/>
          <a:p>
            <a:endParaRPr lang="en-US"/>
          </a:p>
        </p:txBody>
      </p:sp>
      <p:sp>
        <p:nvSpPr>
          <p:cNvPr id="73743" name="Rectangle 15"/>
          <p:cNvSpPr>
            <a:spLocks noChangeArrowheads="1"/>
          </p:cNvSpPr>
          <p:nvPr/>
        </p:nvSpPr>
        <p:spPr bwMode="auto">
          <a:xfrm>
            <a:off x="4937125" y="2770188"/>
            <a:ext cx="942975" cy="300037"/>
          </a:xfrm>
          <a:prstGeom prst="rect">
            <a:avLst/>
          </a:prstGeom>
          <a:noFill/>
          <a:ln w="9525">
            <a:noFill/>
            <a:miter lim="800000"/>
            <a:headEnd/>
            <a:tailEnd/>
          </a:ln>
        </p:spPr>
        <p:txBody>
          <a:bodyPr wrap="none" lIns="92075" tIns="46038" rIns="92075" bIns="46038">
            <a:spAutoFit/>
          </a:bodyPr>
          <a:lstStyle/>
          <a:p>
            <a:pPr marL="114300" lvl="1" eaLnBrk="0" hangingPunct="0">
              <a:lnSpc>
                <a:spcPct val="85000"/>
              </a:lnSpc>
            </a:pPr>
            <a:r>
              <a:rPr lang="en-US" sz="1600" b="1">
                <a:solidFill>
                  <a:srgbClr val="FFFF00"/>
                </a:solidFill>
                <a:latin typeface="Arial" charset="0"/>
              </a:rPr>
              <a:t>e-mail,</a:t>
            </a:r>
          </a:p>
        </p:txBody>
      </p:sp>
      <p:sp>
        <p:nvSpPr>
          <p:cNvPr id="73744" name="Rectangle 16"/>
          <p:cNvSpPr>
            <a:spLocks noChangeArrowheads="1"/>
          </p:cNvSpPr>
          <p:nvPr/>
        </p:nvSpPr>
        <p:spPr bwMode="auto">
          <a:xfrm>
            <a:off x="3489325" y="4670425"/>
            <a:ext cx="230188" cy="304800"/>
          </a:xfrm>
          <a:prstGeom prst="rect">
            <a:avLst/>
          </a:prstGeom>
          <a:noFill/>
          <a:ln w="9525">
            <a:noFill/>
            <a:miter lim="800000"/>
            <a:headEnd/>
            <a:tailEnd/>
          </a:ln>
        </p:spPr>
        <p:txBody>
          <a:bodyPr wrap="none" lIns="92075" tIns="46038" rIns="92075" bIns="46038">
            <a:spAutoFit/>
          </a:bodyPr>
          <a:lstStyle/>
          <a:p>
            <a:pPr eaLnBrk="0" hangingPunct="0"/>
            <a:r>
              <a:rPr lang="en-US" sz="1400">
                <a:solidFill>
                  <a:srgbClr val="FF0033"/>
                </a:solidFill>
                <a:latin typeface="Times New Roman" pitchFamily="18" charset="0"/>
              </a:rPr>
              <a:t> </a:t>
            </a:r>
          </a:p>
        </p:txBody>
      </p:sp>
      <p:sp>
        <p:nvSpPr>
          <p:cNvPr id="73745" name="Rectangle 17"/>
          <p:cNvSpPr>
            <a:spLocks noChangeArrowheads="1"/>
          </p:cNvSpPr>
          <p:nvPr/>
        </p:nvSpPr>
        <p:spPr bwMode="auto">
          <a:xfrm>
            <a:off x="3200400" y="4579938"/>
            <a:ext cx="1409700" cy="1016000"/>
          </a:xfrm>
          <a:prstGeom prst="rect">
            <a:avLst/>
          </a:prstGeom>
          <a:noFill/>
          <a:ln w="9525">
            <a:noFill/>
            <a:miter lim="800000"/>
            <a:headEnd/>
            <a:tailEnd/>
          </a:ln>
        </p:spPr>
        <p:txBody>
          <a:bodyPr wrap="none" lIns="92075" tIns="46038" rIns="92075" bIns="46038">
            <a:spAutoFit/>
          </a:bodyPr>
          <a:lstStyle/>
          <a:p>
            <a:pPr eaLnBrk="0" hangingPunct="0"/>
            <a:r>
              <a:rPr lang="en-US" sz="2000" b="1">
                <a:solidFill>
                  <a:schemeClr val="bg1"/>
                </a:solidFill>
                <a:latin typeface="Arial" charset="0"/>
              </a:rPr>
              <a:t>Variety of </a:t>
            </a:r>
          </a:p>
          <a:p>
            <a:pPr eaLnBrk="0" hangingPunct="0"/>
            <a:r>
              <a:rPr lang="en-US" sz="2000" b="1">
                <a:solidFill>
                  <a:schemeClr val="bg1"/>
                </a:solidFill>
                <a:latin typeface="Arial" charset="0"/>
              </a:rPr>
              <a:t>Internet</a:t>
            </a:r>
          </a:p>
          <a:p>
            <a:pPr eaLnBrk="0" hangingPunct="0"/>
            <a:r>
              <a:rPr lang="en-US" sz="2000" b="1">
                <a:solidFill>
                  <a:schemeClr val="bg1"/>
                </a:solidFill>
                <a:latin typeface="Arial" charset="0"/>
              </a:rPr>
              <a:t>sites</a:t>
            </a:r>
          </a:p>
        </p:txBody>
      </p:sp>
      <p:sp>
        <p:nvSpPr>
          <p:cNvPr id="73746" name="Line 18"/>
          <p:cNvSpPr>
            <a:spLocks noChangeShapeType="1"/>
          </p:cNvSpPr>
          <p:nvPr/>
        </p:nvSpPr>
        <p:spPr bwMode="auto">
          <a:xfrm flipV="1">
            <a:off x="3962400" y="3811588"/>
            <a:ext cx="0" cy="684212"/>
          </a:xfrm>
          <a:prstGeom prst="line">
            <a:avLst/>
          </a:prstGeom>
          <a:noFill/>
          <a:ln w="25400">
            <a:solidFill>
              <a:schemeClr val="tx1"/>
            </a:solidFill>
            <a:round/>
            <a:headEnd type="none" w="sm" len="sm"/>
            <a:tailEnd type="stealth" w="med" len="med"/>
          </a:ln>
        </p:spPr>
        <p:txBody>
          <a:bodyPr wrap="none" anchor="ctr"/>
          <a:lstStyle/>
          <a:p>
            <a:endParaRPr lang="en-US"/>
          </a:p>
        </p:txBody>
      </p:sp>
      <p:sp>
        <p:nvSpPr>
          <p:cNvPr id="73747" name="Rectangle 19"/>
          <p:cNvSpPr>
            <a:spLocks noChangeArrowheads="1"/>
          </p:cNvSpPr>
          <p:nvPr/>
        </p:nvSpPr>
        <p:spPr bwMode="auto">
          <a:xfrm>
            <a:off x="914400" y="4051300"/>
            <a:ext cx="1435100" cy="812800"/>
          </a:xfrm>
          <a:prstGeom prst="rect">
            <a:avLst/>
          </a:prstGeom>
          <a:noFill/>
          <a:ln w="25400">
            <a:solidFill>
              <a:schemeClr val="tx1"/>
            </a:solidFill>
            <a:miter lim="800000"/>
            <a:headEnd/>
            <a:tailEnd/>
          </a:ln>
        </p:spPr>
        <p:txBody>
          <a:bodyPr wrap="none" anchor="ctr"/>
          <a:lstStyle/>
          <a:p>
            <a:pPr eaLnBrk="0" hangingPunct="0"/>
            <a:endParaRPr lang="en-US"/>
          </a:p>
        </p:txBody>
      </p:sp>
      <p:sp>
        <p:nvSpPr>
          <p:cNvPr id="73748" name="Rectangle 20"/>
          <p:cNvSpPr>
            <a:spLocks noChangeArrowheads="1"/>
          </p:cNvSpPr>
          <p:nvPr/>
        </p:nvSpPr>
        <p:spPr bwMode="auto">
          <a:xfrm>
            <a:off x="838200" y="4114800"/>
            <a:ext cx="1527175" cy="769938"/>
          </a:xfrm>
          <a:prstGeom prst="rect">
            <a:avLst/>
          </a:prstGeom>
          <a:noFill/>
          <a:ln w="9525">
            <a:noFill/>
            <a:miter lim="800000"/>
            <a:headEnd/>
            <a:tailEnd/>
          </a:ln>
        </p:spPr>
        <p:txBody>
          <a:bodyPr wrap="none" lIns="92075" tIns="46038" rIns="92075" bIns="46038">
            <a:spAutoFit/>
          </a:bodyPr>
          <a:lstStyle/>
          <a:p>
            <a:pPr eaLnBrk="0" hangingPunct="0"/>
            <a:r>
              <a:rPr lang="en-US" sz="1400">
                <a:solidFill>
                  <a:schemeClr val="bg1"/>
                </a:solidFill>
                <a:latin typeface="Times New Roman" pitchFamily="18" charset="0"/>
              </a:rPr>
              <a:t> </a:t>
            </a:r>
            <a:r>
              <a:rPr lang="en-US" sz="2200" b="1">
                <a:solidFill>
                  <a:schemeClr val="bg1"/>
                </a:solidFill>
                <a:latin typeface="Arial" charset="0"/>
              </a:rPr>
              <a:t>SIGMETs,</a:t>
            </a:r>
          </a:p>
          <a:p>
            <a:pPr eaLnBrk="0" hangingPunct="0"/>
            <a:r>
              <a:rPr lang="en-US" sz="2200" b="1">
                <a:solidFill>
                  <a:schemeClr val="bg1"/>
                </a:solidFill>
                <a:latin typeface="Arial" charset="0"/>
              </a:rPr>
              <a:t> MWOs</a:t>
            </a:r>
            <a:r>
              <a:rPr lang="en-US" sz="2200">
                <a:solidFill>
                  <a:schemeClr val="bg1"/>
                </a:solidFill>
                <a:latin typeface="Arial" charset="0"/>
              </a:rPr>
              <a:t> </a:t>
            </a:r>
          </a:p>
        </p:txBody>
      </p:sp>
      <p:sp>
        <p:nvSpPr>
          <p:cNvPr id="73749" name="Line 21"/>
          <p:cNvSpPr>
            <a:spLocks noChangeShapeType="1"/>
          </p:cNvSpPr>
          <p:nvPr/>
        </p:nvSpPr>
        <p:spPr bwMode="auto">
          <a:xfrm flipV="1">
            <a:off x="2363788" y="3735388"/>
            <a:ext cx="609600" cy="303212"/>
          </a:xfrm>
          <a:prstGeom prst="line">
            <a:avLst/>
          </a:prstGeom>
          <a:noFill/>
          <a:ln w="25400">
            <a:solidFill>
              <a:schemeClr val="tx1"/>
            </a:solidFill>
            <a:round/>
            <a:headEnd type="none" w="sm" len="sm"/>
            <a:tailEnd type="stealth" w="med" len="med"/>
          </a:ln>
        </p:spPr>
        <p:txBody>
          <a:bodyPr wrap="none" anchor="ctr"/>
          <a:lstStyle/>
          <a:p>
            <a:endParaRPr lang="en-US"/>
          </a:p>
        </p:txBody>
      </p:sp>
      <p:sp>
        <p:nvSpPr>
          <p:cNvPr id="73750" name="Rectangle 22"/>
          <p:cNvSpPr>
            <a:spLocks noChangeArrowheads="1"/>
          </p:cNvSpPr>
          <p:nvPr/>
        </p:nvSpPr>
        <p:spPr bwMode="auto">
          <a:xfrm>
            <a:off x="2576513" y="3808413"/>
            <a:ext cx="714375" cy="581025"/>
          </a:xfrm>
          <a:prstGeom prst="rect">
            <a:avLst/>
          </a:prstGeom>
          <a:noFill/>
          <a:ln w="9525">
            <a:noFill/>
            <a:miter lim="800000"/>
            <a:headEnd/>
            <a:tailEnd/>
          </a:ln>
        </p:spPr>
        <p:txBody>
          <a:bodyPr wrap="none" lIns="92075" tIns="46038" rIns="92075" bIns="46038">
            <a:spAutoFit/>
          </a:bodyPr>
          <a:lstStyle/>
          <a:p>
            <a:pPr eaLnBrk="0" hangingPunct="0"/>
            <a:r>
              <a:rPr lang="en-US" sz="1600" b="1">
                <a:solidFill>
                  <a:srgbClr val="FFFF00"/>
                </a:solidFill>
                <a:latin typeface="Arial" charset="0"/>
              </a:rPr>
              <a:t>GTS, </a:t>
            </a:r>
          </a:p>
          <a:p>
            <a:pPr eaLnBrk="0" hangingPunct="0"/>
            <a:r>
              <a:rPr lang="en-US" sz="1600" b="1">
                <a:solidFill>
                  <a:srgbClr val="FFFF00"/>
                </a:solidFill>
                <a:latin typeface="Arial" charset="0"/>
              </a:rPr>
              <a:t>FOS,</a:t>
            </a:r>
          </a:p>
        </p:txBody>
      </p:sp>
      <p:sp>
        <p:nvSpPr>
          <p:cNvPr id="73751" name="Rectangle 23"/>
          <p:cNvSpPr>
            <a:spLocks noChangeArrowheads="1"/>
          </p:cNvSpPr>
          <p:nvPr/>
        </p:nvSpPr>
        <p:spPr bwMode="auto">
          <a:xfrm>
            <a:off x="927100" y="2679700"/>
            <a:ext cx="1117600" cy="736600"/>
          </a:xfrm>
          <a:prstGeom prst="rect">
            <a:avLst/>
          </a:prstGeom>
          <a:noFill/>
          <a:ln w="25400">
            <a:solidFill>
              <a:schemeClr val="tx1"/>
            </a:solidFill>
            <a:miter lim="800000"/>
            <a:headEnd/>
            <a:tailEnd/>
          </a:ln>
        </p:spPr>
        <p:txBody>
          <a:bodyPr wrap="none" anchor="ctr"/>
          <a:lstStyle/>
          <a:p>
            <a:pPr eaLnBrk="0" hangingPunct="0"/>
            <a:endParaRPr lang="en-US"/>
          </a:p>
        </p:txBody>
      </p:sp>
      <p:sp>
        <p:nvSpPr>
          <p:cNvPr id="73752" name="Line 24"/>
          <p:cNvSpPr>
            <a:spLocks noChangeShapeType="1"/>
          </p:cNvSpPr>
          <p:nvPr/>
        </p:nvSpPr>
        <p:spPr bwMode="auto">
          <a:xfrm>
            <a:off x="2060575" y="3124200"/>
            <a:ext cx="835025" cy="0"/>
          </a:xfrm>
          <a:prstGeom prst="line">
            <a:avLst/>
          </a:prstGeom>
          <a:noFill/>
          <a:ln w="25400">
            <a:solidFill>
              <a:schemeClr val="tx1"/>
            </a:solidFill>
            <a:round/>
            <a:headEnd type="none" w="sm" len="sm"/>
            <a:tailEnd type="stealth" w="med" len="med"/>
          </a:ln>
        </p:spPr>
        <p:txBody>
          <a:bodyPr wrap="none" anchor="ctr"/>
          <a:lstStyle/>
          <a:p>
            <a:endParaRPr lang="en-US"/>
          </a:p>
        </p:txBody>
      </p:sp>
      <p:sp>
        <p:nvSpPr>
          <p:cNvPr id="73753" name="Rectangle 25"/>
          <p:cNvSpPr>
            <a:spLocks noChangeArrowheads="1"/>
          </p:cNvSpPr>
          <p:nvPr/>
        </p:nvSpPr>
        <p:spPr bwMode="auto">
          <a:xfrm>
            <a:off x="2041525" y="2500313"/>
            <a:ext cx="852488" cy="677862"/>
          </a:xfrm>
          <a:prstGeom prst="rect">
            <a:avLst/>
          </a:prstGeom>
          <a:noFill/>
          <a:ln w="9525">
            <a:noFill/>
            <a:miter lim="800000"/>
            <a:headEnd/>
            <a:tailEnd/>
          </a:ln>
        </p:spPr>
        <p:txBody>
          <a:bodyPr lIns="92075" tIns="46038" rIns="92075" bIns="46038">
            <a:spAutoFit/>
          </a:bodyPr>
          <a:lstStyle/>
          <a:p>
            <a:pPr eaLnBrk="0" hangingPunct="0">
              <a:lnSpc>
                <a:spcPct val="80000"/>
              </a:lnSpc>
            </a:pPr>
            <a:r>
              <a:rPr lang="en-US" sz="1600" b="1">
                <a:solidFill>
                  <a:srgbClr val="FFFF00"/>
                </a:solidFill>
                <a:latin typeface="Arial" charset="0"/>
              </a:rPr>
              <a:t>phone,FAA AFTN</a:t>
            </a:r>
          </a:p>
        </p:txBody>
      </p:sp>
      <p:sp>
        <p:nvSpPr>
          <p:cNvPr id="73754" name="Rectangle 26"/>
          <p:cNvSpPr>
            <a:spLocks noChangeArrowheads="1"/>
          </p:cNvSpPr>
          <p:nvPr/>
        </p:nvSpPr>
        <p:spPr bwMode="auto">
          <a:xfrm>
            <a:off x="898525" y="2827338"/>
            <a:ext cx="1233488" cy="431800"/>
          </a:xfrm>
          <a:prstGeom prst="rect">
            <a:avLst/>
          </a:prstGeom>
          <a:noFill/>
          <a:ln w="9525">
            <a:noFill/>
            <a:miter lim="800000"/>
            <a:headEnd/>
            <a:tailEnd/>
          </a:ln>
        </p:spPr>
        <p:txBody>
          <a:bodyPr wrap="none" lIns="92075" tIns="46038" rIns="92075" bIns="46038">
            <a:spAutoFit/>
          </a:bodyPr>
          <a:lstStyle/>
          <a:p>
            <a:pPr eaLnBrk="0" hangingPunct="0"/>
            <a:r>
              <a:rPr lang="en-US" sz="1400">
                <a:solidFill>
                  <a:schemeClr val="bg1"/>
                </a:solidFill>
                <a:latin typeface="Times New Roman" pitchFamily="18" charset="0"/>
              </a:rPr>
              <a:t> </a:t>
            </a:r>
            <a:r>
              <a:rPr lang="en-US" sz="2200" b="1">
                <a:solidFill>
                  <a:schemeClr val="bg1"/>
                </a:solidFill>
                <a:latin typeface="Arial" charset="0"/>
              </a:rPr>
              <a:t>PIREPs</a:t>
            </a:r>
          </a:p>
        </p:txBody>
      </p:sp>
      <p:sp>
        <p:nvSpPr>
          <p:cNvPr id="73755" name="Rectangle 27"/>
          <p:cNvSpPr>
            <a:spLocks noChangeArrowheads="1"/>
          </p:cNvSpPr>
          <p:nvPr/>
        </p:nvSpPr>
        <p:spPr bwMode="auto">
          <a:xfrm>
            <a:off x="1244600" y="785813"/>
            <a:ext cx="1879600" cy="812800"/>
          </a:xfrm>
          <a:prstGeom prst="rect">
            <a:avLst/>
          </a:prstGeom>
          <a:noFill/>
          <a:ln w="25400">
            <a:solidFill>
              <a:schemeClr val="tx2"/>
            </a:solidFill>
            <a:miter lim="800000"/>
            <a:headEnd/>
            <a:tailEnd/>
          </a:ln>
        </p:spPr>
        <p:txBody>
          <a:bodyPr wrap="none" anchor="ctr"/>
          <a:lstStyle/>
          <a:p>
            <a:pPr eaLnBrk="0" hangingPunct="0"/>
            <a:endParaRPr lang="en-US"/>
          </a:p>
        </p:txBody>
      </p:sp>
      <p:sp>
        <p:nvSpPr>
          <p:cNvPr id="73756" name="Rectangle 28"/>
          <p:cNvSpPr>
            <a:spLocks noChangeArrowheads="1"/>
          </p:cNvSpPr>
          <p:nvPr/>
        </p:nvSpPr>
        <p:spPr bwMode="auto">
          <a:xfrm>
            <a:off x="1219200" y="762000"/>
            <a:ext cx="1992313" cy="769938"/>
          </a:xfrm>
          <a:prstGeom prst="rect">
            <a:avLst/>
          </a:prstGeom>
          <a:noFill/>
          <a:ln w="9525">
            <a:noFill/>
            <a:miter lim="800000"/>
            <a:headEnd/>
            <a:tailEnd/>
          </a:ln>
        </p:spPr>
        <p:txBody>
          <a:bodyPr wrap="none" lIns="92075" tIns="46038" rIns="92075" bIns="46038">
            <a:spAutoFit/>
          </a:bodyPr>
          <a:lstStyle/>
          <a:p>
            <a:pPr eaLnBrk="0" hangingPunct="0"/>
            <a:r>
              <a:rPr lang="en-US" sz="2200" b="1">
                <a:solidFill>
                  <a:schemeClr val="bg1"/>
                </a:solidFill>
                <a:latin typeface="Arial" charset="0"/>
              </a:rPr>
              <a:t>Weather</a:t>
            </a:r>
          </a:p>
          <a:p>
            <a:pPr eaLnBrk="0" hangingPunct="0"/>
            <a:r>
              <a:rPr lang="en-US" sz="2200" b="1">
                <a:solidFill>
                  <a:schemeClr val="bg1"/>
                </a:solidFill>
                <a:latin typeface="Arial" charset="0"/>
              </a:rPr>
              <a:t>Observations</a:t>
            </a:r>
          </a:p>
        </p:txBody>
      </p:sp>
      <p:sp>
        <p:nvSpPr>
          <p:cNvPr id="73757" name="Line 29"/>
          <p:cNvSpPr>
            <a:spLocks noChangeShapeType="1"/>
          </p:cNvSpPr>
          <p:nvPr/>
        </p:nvSpPr>
        <p:spPr bwMode="auto">
          <a:xfrm>
            <a:off x="2438400" y="1643063"/>
            <a:ext cx="533400" cy="785812"/>
          </a:xfrm>
          <a:prstGeom prst="line">
            <a:avLst/>
          </a:prstGeom>
          <a:noFill/>
          <a:ln w="25400">
            <a:solidFill>
              <a:schemeClr val="tx1"/>
            </a:solidFill>
            <a:round/>
            <a:headEnd type="none" w="sm" len="sm"/>
            <a:tailEnd type="stealth" w="med" len="med"/>
          </a:ln>
        </p:spPr>
        <p:txBody>
          <a:bodyPr wrap="none" anchor="ctr"/>
          <a:lstStyle/>
          <a:p>
            <a:endParaRPr lang="en-US"/>
          </a:p>
        </p:txBody>
      </p:sp>
      <p:sp>
        <p:nvSpPr>
          <p:cNvPr id="73758" name="Rectangle 30"/>
          <p:cNvSpPr>
            <a:spLocks noChangeArrowheads="1"/>
          </p:cNvSpPr>
          <p:nvPr/>
        </p:nvSpPr>
        <p:spPr bwMode="auto">
          <a:xfrm>
            <a:off x="2541588" y="1751013"/>
            <a:ext cx="887412" cy="581025"/>
          </a:xfrm>
          <a:prstGeom prst="rect">
            <a:avLst/>
          </a:prstGeom>
          <a:noFill/>
          <a:ln w="9525">
            <a:noFill/>
            <a:miter lim="800000"/>
            <a:headEnd/>
            <a:tailEnd/>
          </a:ln>
        </p:spPr>
        <p:txBody>
          <a:bodyPr wrap="none" lIns="92075" tIns="46038" rIns="92075" bIns="46038">
            <a:spAutoFit/>
          </a:bodyPr>
          <a:lstStyle/>
          <a:p>
            <a:pPr eaLnBrk="0" hangingPunct="0">
              <a:tabLst>
                <a:tab pos="346075" algn="l"/>
              </a:tabLst>
            </a:pPr>
            <a:r>
              <a:rPr lang="en-US" sz="1600" b="1">
                <a:solidFill>
                  <a:srgbClr val="FFFF00"/>
                </a:solidFill>
                <a:latin typeface="Arial" charset="0"/>
              </a:rPr>
              <a:t>GTS,</a:t>
            </a:r>
          </a:p>
          <a:p>
            <a:pPr eaLnBrk="0" hangingPunct="0">
              <a:tabLst>
                <a:tab pos="346075" algn="l"/>
              </a:tabLst>
            </a:pPr>
            <a:r>
              <a:rPr lang="en-US" sz="1600" b="1">
                <a:solidFill>
                  <a:srgbClr val="FFFF00"/>
                </a:solidFill>
                <a:latin typeface="Arial" charset="0"/>
              </a:rPr>
              <a:t>     FOS</a:t>
            </a:r>
            <a:endParaRPr lang="en-US" sz="1000">
              <a:solidFill>
                <a:srgbClr val="FFFF00"/>
              </a:solidFill>
              <a:latin typeface="Times New Roman" pitchFamily="18" charset="0"/>
            </a:endParaRPr>
          </a:p>
        </p:txBody>
      </p:sp>
      <p:sp>
        <p:nvSpPr>
          <p:cNvPr id="73759" name="Rectangle 31"/>
          <p:cNvSpPr>
            <a:spLocks noChangeArrowheads="1"/>
          </p:cNvSpPr>
          <p:nvPr/>
        </p:nvSpPr>
        <p:spPr bwMode="auto">
          <a:xfrm>
            <a:off x="5957888" y="2571750"/>
            <a:ext cx="2881312" cy="1071563"/>
          </a:xfrm>
          <a:prstGeom prst="rect">
            <a:avLst/>
          </a:prstGeom>
          <a:noFill/>
          <a:ln w="25400">
            <a:solidFill>
              <a:schemeClr val="tx1"/>
            </a:solidFill>
            <a:miter lim="800000"/>
            <a:headEnd/>
            <a:tailEnd/>
          </a:ln>
        </p:spPr>
        <p:txBody>
          <a:bodyPr wrap="none" anchor="ctr"/>
          <a:lstStyle/>
          <a:p>
            <a:pPr eaLnBrk="0" hangingPunct="0"/>
            <a:endParaRPr lang="en-US"/>
          </a:p>
        </p:txBody>
      </p:sp>
      <p:sp>
        <p:nvSpPr>
          <p:cNvPr id="73760" name="Line 32"/>
          <p:cNvSpPr>
            <a:spLocks noChangeShapeType="1"/>
          </p:cNvSpPr>
          <p:nvPr/>
        </p:nvSpPr>
        <p:spPr bwMode="auto">
          <a:xfrm flipV="1">
            <a:off x="3962400" y="4421188"/>
            <a:ext cx="0" cy="150812"/>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73761" name="Rectangle 33"/>
          <p:cNvSpPr>
            <a:spLocks noChangeArrowheads="1"/>
          </p:cNvSpPr>
          <p:nvPr/>
        </p:nvSpPr>
        <p:spPr bwMode="auto">
          <a:xfrm>
            <a:off x="838200" y="6019800"/>
            <a:ext cx="3659188" cy="677863"/>
          </a:xfrm>
          <a:prstGeom prst="rect">
            <a:avLst/>
          </a:prstGeom>
          <a:noFill/>
          <a:ln w="9525">
            <a:noFill/>
            <a:miter lim="800000"/>
            <a:headEnd/>
            <a:tailEnd/>
          </a:ln>
        </p:spPr>
        <p:txBody>
          <a:bodyPr lIns="92075" tIns="46038" rIns="92075" bIns="46038">
            <a:spAutoFit/>
          </a:bodyPr>
          <a:lstStyle/>
          <a:p>
            <a:pPr eaLnBrk="0" hangingPunct="0">
              <a:lnSpc>
                <a:spcPct val="80000"/>
              </a:lnSpc>
            </a:pPr>
            <a:r>
              <a:rPr lang="en-US" sz="1600">
                <a:solidFill>
                  <a:srgbClr val="FFFF00"/>
                </a:solidFill>
                <a:latin typeface="Arial" charset="0"/>
              </a:rPr>
              <a:t>AFTN=Aeronautical Fixed </a:t>
            </a:r>
          </a:p>
          <a:p>
            <a:pPr eaLnBrk="0" hangingPunct="0">
              <a:lnSpc>
                <a:spcPct val="80000"/>
              </a:lnSpc>
            </a:pPr>
            <a:r>
              <a:rPr lang="en-US" sz="1600">
                <a:solidFill>
                  <a:srgbClr val="FFFF00"/>
                </a:solidFill>
                <a:latin typeface="Arial" charset="0"/>
              </a:rPr>
              <a:t>             Telecommunications Network</a:t>
            </a:r>
          </a:p>
          <a:p>
            <a:pPr eaLnBrk="0" hangingPunct="0">
              <a:lnSpc>
                <a:spcPct val="80000"/>
              </a:lnSpc>
            </a:pPr>
            <a:r>
              <a:rPr lang="en-US" sz="1600">
                <a:solidFill>
                  <a:srgbClr val="FFFF00"/>
                </a:solidFill>
                <a:latin typeface="Arial" charset="0"/>
              </a:rPr>
              <a:t>ATC=Air Traffic Control</a:t>
            </a:r>
          </a:p>
        </p:txBody>
      </p:sp>
      <p:sp>
        <p:nvSpPr>
          <p:cNvPr id="73762" name="Rectangle 34"/>
          <p:cNvSpPr>
            <a:spLocks noChangeArrowheads="1"/>
          </p:cNvSpPr>
          <p:nvPr/>
        </p:nvSpPr>
        <p:spPr bwMode="auto">
          <a:xfrm>
            <a:off x="768350" y="5721350"/>
            <a:ext cx="7835900" cy="1052513"/>
          </a:xfrm>
          <a:prstGeom prst="rect">
            <a:avLst/>
          </a:prstGeom>
          <a:noFill/>
          <a:ln w="12700">
            <a:solidFill>
              <a:schemeClr val="tx1"/>
            </a:solidFill>
            <a:miter lim="800000"/>
            <a:headEnd/>
            <a:tailEnd/>
          </a:ln>
        </p:spPr>
        <p:txBody>
          <a:bodyPr wrap="none" anchor="ctr"/>
          <a:lstStyle/>
          <a:p>
            <a:pPr eaLnBrk="0" hangingPunct="0"/>
            <a:endParaRPr lang="en-US"/>
          </a:p>
        </p:txBody>
      </p:sp>
      <p:sp>
        <p:nvSpPr>
          <p:cNvPr id="73763" name="Rectangle 35"/>
          <p:cNvSpPr>
            <a:spLocks noChangeArrowheads="1"/>
          </p:cNvSpPr>
          <p:nvPr/>
        </p:nvSpPr>
        <p:spPr bwMode="auto">
          <a:xfrm>
            <a:off x="4419600" y="4365625"/>
            <a:ext cx="1624013" cy="769938"/>
          </a:xfrm>
          <a:prstGeom prst="rect">
            <a:avLst/>
          </a:prstGeom>
          <a:noFill/>
          <a:ln w="9525">
            <a:noFill/>
            <a:miter lim="800000"/>
            <a:headEnd/>
            <a:tailEnd/>
          </a:ln>
        </p:spPr>
        <p:txBody>
          <a:bodyPr lIns="92075" tIns="46038" rIns="92075" bIns="46038">
            <a:spAutoFit/>
          </a:bodyPr>
          <a:lstStyle/>
          <a:p>
            <a:pPr lvl="1" eaLnBrk="0" hangingPunct="0"/>
            <a:r>
              <a:rPr lang="en-US" sz="2200" b="1">
                <a:solidFill>
                  <a:schemeClr val="bg1"/>
                </a:solidFill>
                <a:latin typeface="Arial" charset="0"/>
              </a:rPr>
              <a:t>Other </a:t>
            </a:r>
          </a:p>
          <a:p>
            <a:pPr lvl="1" eaLnBrk="0" hangingPunct="0"/>
            <a:r>
              <a:rPr lang="en-US" sz="2200" b="1">
                <a:solidFill>
                  <a:schemeClr val="bg1"/>
                </a:solidFill>
                <a:latin typeface="Arial" charset="0"/>
              </a:rPr>
              <a:t>VAACs</a:t>
            </a:r>
          </a:p>
        </p:txBody>
      </p:sp>
      <p:sp>
        <p:nvSpPr>
          <p:cNvPr id="73764" name="Rectangle 36"/>
          <p:cNvSpPr>
            <a:spLocks noChangeArrowheads="1"/>
          </p:cNvSpPr>
          <p:nvPr/>
        </p:nvSpPr>
        <p:spPr bwMode="auto">
          <a:xfrm>
            <a:off x="5165725" y="3074988"/>
            <a:ext cx="860425" cy="300037"/>
          </a:xfrm>
          <a:prstGeom prst="rect">
            <a:avLst/>
          </a:prstGeom>
          <a:noFill/>
          <a:ln w="9525">
            <a:noFill/>
            <a:miter lim="800000"/>
            <a:headEnd/>
            <a:tailEnd/>
          </a:ln>
        </p:spPr>
        <p:txBody>
          <a:bodyPr wrap="none" lIns="92075" tIns="46038" rIns="92075" bIns="46038">
            <a:spAutoFit/>
          </a:bodyPr>
          <a:lstStyle/>
          <a:p>
            <a:pPr eaLnBrk="0" hangingPunct="0">
              <a:lnSpc>
                <a:spcPct val="85000"/>
              </a:lnSpc>
            </a:pPr>
            <a:r>
              <a:rPr lang="en-US" sz="1600" b="1">
                <a:solidFill>
                  <a:srgbClr val="FFFF00"/>
                </a:solidFill>
                <a:latin typeface="Arial" charset="0"/>
              </a:rPr>
              <a:t>Phone</a:t>
            </a:r>
            <a:r>
              <a:rPr lang="en-US" sz="1600" b="1">
                <a:latin typeface="Arial" charset="0"/>
              </a:rPr>
              <a:t> </a:t>
            </a:r>
          </a:p>
        </p:txBody>
      </p:sp>
      <p:sp>
        <p:nvSpPr>
          <p:cNvPr id="73765" name="Rectangle 37"/>
          <p:cNvSpPr>
            <a:spLocks noChangeArrowheads="1"/>
          </p:cNvSpPr>
          <p:nvPr/>
        </p:nvSpPr>
        <p:spPr bwMode="auto">
          <a:xfrm>
            <a:off x="4554538" y="3813175"/>
            <a:ext cx="860425" cy="581025"/>
          </a:xfrm>
          <a:prstGeom prst="rect">
            <a:avLst/>
          </a:prstGeom>
          <a:noFill/>
          <a:ln w="9525">
            <a:noFill/>
            <a:miter lim="800000"/>
            <a:headEnd/>
            <a:tailEnd/>
          </a:ln>
        </p:spPr>
        <p:txBody>
          <a:bodyPr wrap="none" lIns="92075" tIns="46038" rIns="92075" bIns="46038">
            <a:spAutoFit/>
          </a:bodyPr>
          <a:lstStyle/>
          <a:p>
            <a:pPr eaLnBrk="0" hangingPunct="0"/>
            <a:r>
              <a:rPr lang="en-US" sz="1600" b="1">
                <a:solidFill>
                  <a:srgbClr val="FFFF00"/>
                </a:solidFill>
                <a:latin typeface="Arial" charset="0"/>
              </a:rPr>
              <a:t>GTS,</a:t>
            </a:r>
          </a:p>
          <a:p>
            <a:pPr eaLnBrk="0" hangingPunct="0"/>
            <a:r>
              <a:rPr lang="en-US" sz="1600" b="1">
                <a:solidFill>
                  <a:srgbClr val="FFFF00"/>
                </a:solidFill>
                <a:latin typeface="Arial" charset="0"/>
              </a:rPr>
              <a:t>Phone</a:t>
            </a:r>
            <a:r>
              <a:rPr lang="en-US" sz="1600" b="1">
                <a:latin typeface="Arial" charset="0"/>
              </a:rPr>
              <a:t> </a:t>
            </a:r>
          </a:p>
        </p:txBody>
      </p:sp>
      <p:sp>
        <p:nvSpPr>
          <p:cNvPr id="73766" name="Rectangle 38"/>
          <p:cNvSpPr>
            <a:spLocks noChangeArrowheads="1"/>
          </p:cNvSpPr>
          <p:nvPr/>
        </p:nvSpPr>
        <p:spPr bwMode="auto">
          <a:xfrm>
            <a:off x="2041525" y="3143250"/>
            <a:ext cx="1158875" cy="482600"/>
          </a:xfrm>
          <a:prstGeom prst="rect">
            <a:avLst/>
          </a:prstGeom>
          <a:noFill/>
          <a:ln w="9525">
            <a:noFill/>
            <a:miter lim="800000"/>
            <a:headEnd/>
            <a:tailEnd/>
          </a:ln>
        </p:spPr>
        <p:txBody>
          <a:bodyPr lIns="92075" tIns="46038" rIns="92075" bIns="46038">
            <a:spAutoFit/>
          </a:bodyPr>
          <a:lstStyle/>
          <a:p>
            <a:pPr eaLnBrk="0" hangingPunct="0">
              <a:lnSpc>
                <a:spcPct val="80000"/>
              </a:lnSpc>
            </a:pPr>
            <a:r>
              <a:rPr lang="en-US" sz="1600" b="1">
                <a:solidFill>
                  <a:srgbClr val="FFFF00"/>
                </a:solidFill>
                <a:latin typeface="Arial" charset="0"/>
              </a:rPr>
              <a:t>to GTS, FOS</a:t>
            </a:r>
          </a:p>
        </p:txBody>
      </p:sp>
      <p:sp>
        <p:nvSpPr>
          <p:cNvPr id="73767" name="Rectangle 39"/>
          <p:cNvSpPr>
            <a:spLocks noChangeArrowheads="1"/>
          </p:cNvSpPr>
          <p:nvPr/>
        </p:nvSpPr>
        <p:spPr bwMode="auto">
          <a:xfrm>
            <a:off x="2346325" y="4265613"/>
            <a:ext cx="1211263" cy="336550"/>
          </a:xfrm>
          <a:prstGeom prst="rect">
            <a:avLst/>
          </a:prstGeom>
          <a:noFill/>
          <a:ln w="9525">
            <a:noFill/>
            <a:miter lim="800000"/>
            <a:headEnd/>
            <a:tailEnd/>
          </a:ln>
        </p:spPr>
        <p:txBody>
          <a:bodyPr wrap="none" lIns="92075" tIns="46038" rIns="92075" bIns="46038">
            <a:spAutoFit/>
          </a:bodyPr>
          <a:lstStyle/>
          <a:p>
            <a:pPr eaLnBrk="0" hangingPunct="0"/>
            <a:r>
              <a:rPr lang="en-US" sz="1600" b="1">
                <a:solidFill>
                  <a:srgbClr val="FFFF00"/>
                </a:solidFill>
                <a:latin typeface="Arial" charset="0"/>
              </a:rPr>
              <a:t>Phone, fax</a:t>
            </a:r>
          </a:p>
        </p:txBody>
      </p:sp>
      <p:sp>
        <p:nvSpPr>
          <p:cNvPr id="73768" name="Rectangle 40"/>
          <p:cNvSpPr>
            <a:spLocks noChangeArrowheads="1"/>
          </p:cNvSpPr>
          <p:nvPr/>
        </p:nvSpPr>
        <p:spPr bwMode="auto">
          <a:xfrm>
            <a:off x="4699000" y="6019800"/>
            <a:ext cx="3862388" cy="677863"/>
          </a:xfrm>
          <a:prstGeom prst="rect">
            <a:avLst/>
          </a:prstGeom>
          <a:noFill/>
          <a:ln w="9525">
            <a:noFill/>
            <a:miter lim="800000"/>
            <a:headEnd/>
            <a:tailEnd/>
          </a:ln>
        </p:spPr>
        <p:txBody>
          <a:bodyPr lIns="92075" tIns="46038" rIns="92075" bIns="46038">
            <a:spAutoFit/>
          </a:bodyPr>
          <a:lstStyle/>
          <a:p>
            <a:pPr eaLnBrk="0" hangingPunct="0">
              <a:lnSpc>
                <a:spcPct val="80000"/>
              </a:lnSpc>
            </a:pPr>
            <a:r>
              <a:rPr lang="en-US" sz="1600">
                <a:solidFill>
                  <a:srgbClr val="FFFF00"/>
                </a:solidFill>
                <a:latin typeface="Arial" charset="0"/>
              </a:rPr>
              <a:t>FOS=Family of Services</a:t>
            </a:r>
          </a:p>
          <a:p>
            <a:pPr eaLnBrk="0" hangingPunct="0">
              <a:lnSpc>
                <a:spcPct val="80000"/>
              </a:lnSpc>
            </a:pPr>
            <a:r>
              <a:rPr lang="en-US" sz="1600">
                <a:solidFill>
                  <a:srgbClr val="FFFF00"/>
                </a:solidFill>
                <a:latin typeface="Arial" charset="0"/>
              </a:rPr>
              <a:t>GTS=Global Telecommunication System</a:t>
            </a:r>
          </a:p>
          <a:p>
            <a:pPr eaLnBrk="0" hangingPunct="0">
              <a:lnSpc>
                <a:spcPct val="80000"/>
              </a:lnSpc>
            </a:pPr>
            <a:r>
              <a:rPr lang="en-US" sz="1600">
                <a:solidFill>
                  <a:srgbClr val="FFFF00"/>
                </a:solidFill>
                <a:latin typeface="Arial" charset="0"/>
              </a:rPr>
              <a:t>USGS=U.S. Geological Survey</a:t>
            </a:r>
          </a:p>
        </p:txBody>
      </p:sp>
      <p:sp>
        <p:nvSpPr>
          <p:cNvPr id="73769" name="Rectangle 41"/>
          <p:cNvSpPr>
            <a:spLocks noChangeArrowheads="1"/>
          </p:cNvSpPr>
          <p:nvPr/>
        </p:nvSpPr>
        <p:spPr bwMode="auto">
          <a:xfrm>
            <a:off x="3429000" y="5715000"/>
            <a:ext cx="2211388" cy="336550"/>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1600" b="1">
                <a:solidFill>
                  <a:srgbClr val="FFFF00"/>
                </a:solidFill>
                <a:latin typeface="Arial" charset="0"/>
              </a:rPr>
              <a:t>Abbreviations:</a:t>
            </a:r>
          </a:p>
        </p:txBody>
      </p:sp>
      <p:sp>
        <p:nvSpPr>
          <p:cNvPr id="73770" name="Rectangle 42"/>
          <p:cNvSpPr>
            <a:spLocks noChangeArrowheads="1"/>
          </p:cNvSpPr>
          <p:nvPr/>
        </p:nvSpPr>
        <p:spPr bwMode="auto">
          <a:xfrm>
            <a:off x="3124200" y="4572000"/>
            <a:ext cx="1447800" cy="990600"/>
          </a:xfrm>
          <a:prstGeom prst="rect">
            <a:avLst/>
          </a:prstGeom>
          <a:noFill/>
          <a:ln w="25400">
            <a:solidFill>
              <a:schemeClr val="tx1"/>
            </a:solidFill>
            <a:miter lim="800000"/>
            <a:headEnd/>
            <a:tailEnd/>
          </a:ln>
        </p:spPr>
        <p:txBody>
          <a:bodyPr wrap="none" anchor="ctr"/>
          <a:lstStyle/>
          <a:p>
            <a:pPr eaLnBrk="0" hangingPunct="0"/>
            <a:endParaRPr lang="en-US"/>
          </a:p>
        </p:txBody>
      </p:sp>
      <p:sp>
        <p:nvSpPr>
          <p:cNvPr id="73771" name="Rectangle 43"/>
          <p:cNvSpPr>
            <a:spLocks noChangeArrowheads="1"/>
          </p:cNvSpPr>
          <p:nvPr/>
        </p:nvSpPr>
        <p:spPr bwMode="auto">
          <a:xfrm>
            <a:off x="5943600" y="2643188"/>
            <a:ext cx="3124200" cy="1345626"/>
          </a:xfrm>
          <a:prstGeom prst="rect">
            <a:avLst/>
          </a:prstGeom>
          <a:noFill/>
          <a:ln w="9525">
            <a:noFill/>
            <a:miter lim="800000"/>
            <a:headEnd/>
            <a:tailEnd/>
          </a:ln>
        </p:spPr>
        <p:txBody>
          <a:bodyPr wrap="square" lIns="92075" tIns="46038" rIns="92075" bIns="46038">
            <a:spAutoFit/>
          </a:bodyPr>
          <a:lstStyle/>
          <a:p>
            <a:pPr eaLnBrk="0" hangingPunct="0"/>
            <a:r>
              <a:rPr lang="en-US" sz="2200" b="1" dirty="0">
                <a:solidFill>
                  <a:schemeClr val="bg1"/>
                </a:solidFill>
                <a:latin typeface="Arial" charset="0"/>
              </a:rPr>
              <a:t>Volcanologists</a:t>
            </a:r>
          </a:p>
          <a:p>
            <a:pPr eaLnBrk="0" hangingPunct="0">
              <a:lnSpc>
                <a:spcPct val="90000"/>
              </a:lnSpc>
            </a:pPr>
            <a:r>
              <a:rPr lang="en-US" sz="2200" b="1" dirty="0">
                <a:solidFill>
                  <a:schemeClr val="bg1"/>
                </a:solidFill>
                <a:latin typeface="Arial" charset="0"/>
              </a:rPr>
              <a:t>(Observatories, </a:t>
            </a:r>
          </a:p>
          <a:p>
            <a:pPr eaLnBrk="0" hangingPunct="0">
              <a:lnSpc>
                <a:spcPct val="90000"/>
              </a:lnSpc>
            </a:pPr>
            <a:r>
              <a:rPr lang="en-US" sz="2200" b="1" dirty="0">
                <a:solidFill>
                  <a:schemeClr val="bg1"/>
                </a:solidFill>
                <a:latin typeface="Arial" charset="0"/>
              </a:rPr>
              <a:t>USGS, </a:t>
            </a:r>
            <a:r>
              <a:rPr lang="en-US" sz="2200" b="1" dirty="0" smtClean="0">
                <a:solidFill>
                  <a:schemeClr val="bg1"/>
                </a:solidFill>
                <a:latin typeface="Arial" charset="0"/>
              </a:rPr>
              <a:t>Smithsonian</a:t>
            </a:r>
            <a:r>
              <a:rPr lang="en-US" sz="2200" b="1" dirty="0">
                <a:solidFill>
                  <a:schemeClr val="bg1"/>
                </a:solidFill>
                <a:latin typeface="Arial" charset="0"/>
              </a:rPr>
              <a:t>)</a:t>
            </a:r>
          </a:p>
          <a:p>
            <a:pPr eaLnBrk="0" hangingPunct="0">
              <a:lnSpc>
                <a:spcPct val="90000"/>
              </a:lnSpc>
            </a:pPr>
            <a:endParaRPr lang="en-US" sz="2200" b="1" dirty="0">
              <a:solidFill>
                <a:srgbClr val="FF0033"/>
              </a:solidFill>
              <a:latin typeface="Arial" charset="0"/>
            </a:endParaRPr>
          </a:p>
        </p:txBody>
      </p:sp>
      <p:sp>
        <p:nvSpPr>
          <p:cNvPr id="73772" name="Line 44"/>
          <p:cNvSpPr>
            <a:spLocks noChangeShapeType="1"/>
          </p:cNvSpPr>
          <p:nvPr/>
        </p:nvSpPr>
        <p:spPr bwMode="auto">
          <a:xfrm flipH="1">
            <a:off x="5108575" y="3049588"/>
            <a:ext cx="835025" cy="4762"/>
          </a:xfrm>
          <a:prstGeom prst="line">
            <a:avLst/>
          </a:prstGeom>
          <a:noFill/>
          <a:ln w="25400">
            <a:solidFill>
              <a:schemeClr val="tx1"/>
            </a:solidFill>
            <a:round/>
            <a:headEnd type="none" w="sm" len="sm"/>
            <a:tailEnd type="stealth" w="med" len="med"/>
          </a:ln>
        </p:spPr>
        <p:txBody>
          <a:bodyPr wrap="none" anchor="ctr"/>
          <a:lstStyle/>
          <a:p>
            <a:endParaRPr lang="en-US"/>
          </a:p>
        </p:txBody>
      </p:sp>
      <p:sp>
        <p:nvSpPr>
          <p:cNvPr id="38957" name="Rectangle 45"/>
          <p:cNvSpPr>
            <a:spLocks noGrp="1" noChangeArrowheads="1"/>
          </p:cNvSpPr>
          <p:nvPr>
            <p:ph type="title"/>
          </p:nvPr>
        </p:nvSpPr>
        <p:spPr>
          <a:xfrm>
            <a:off x="687388" y="-152400"/>
            <a:ext cx="7770812" cy="914400"/>
          </a:xfrm>
        </p:spPr>
        <p:txBody>
          <a:bodyPr/>
          <a:lstStyle/>
          <a:p>
            <a:pPr eaLnBrk="1" hangingPunct="1">
              <a:defRPr/>
            </a:pPr>
            <a:r>
              <a:rPr lang="en-US" sz="3200" dirty="0" smtClean="0">
                <a:solidFill>
                  <a:srgbClr val="C00000"/>
                </a:solidFill>
              </a:rPr>
              <a:t>Non Satellite Information </a:t>
            </a:r>
          </a:p>
        </p:txBody>
      </p:sp>
      <p:sp>
        <p:nvSpPr>
          <p:cNvPr id="73774" name="Rectangle 46"/>
          <p:cNvSpPr>
            <a:spLocks noChangeArrowheads="1"/>
          </p:cNvSpPr>
          <p:nvPr/>
        </p:nvSpPr>
        <p:spPr bwMode="auto">
          <a:xfrm>
            <a:off x="6731000" y="1646238"/>
            <a:ext cx="1574800" cy="711200"/>
          </a:xfrm>
          <a:prstGeom prst="rect">
            <a:avLst/>
          </a:prstGeom>
          <a:noFill/>
          <a:ln w="25400">
            <a:solidFill>
              <a:schemeClr val="tx1"/>
            </a:solidFill>
            <a:miter lim="800000"/>
            <a:headEnd/>
            <a:tailEnd/>
          </a:ln>
        </p:spPr>
        <p:txBody>
          <a:bodyPr wrap="none" anchor="ctr"/>
          <a:lstStyle/>
          <a:p>
            <a:pPr eaLnBrk="0" hangingPunct="0"/>
            <a:endParaRPr lang="en-US"/>
          </a:p>
        </p:txBody>
      </p:sp>
      <p:sp>
        <p:nvSpPr>
          <p:cNvPr id="73775" name="Rectangle 47"/>
          <p:cNvSpPr>
            <a:spLocks noChangeArrowheads="1"/>
          </p:cNvSpPr>
          <p:nvPr/>
        </p:nvSpPr>
        <p:spPr bwMode="auto">
          <a:xfrm>
            <a:off x="6772275" y="1671638"/>
            <a:ext cx="1343025" cy="769937"/>
          </a:xfrm>
          <a:prstGeom prst="rect">
            <a:avLst/>
          </a:prstGeom>
          <a:noFill/>
          <a:ln w="9525">
            <a:noFill/>
            <a:miter lim="800000"/>
            <a:headEnd/>
            <a:tailEnd/>
          </a:ln>
        </p:spPr>
        <p:txBody>
          <a:bodyPr wrap="none" lIns="92075" tIns="46038" rIns="92075" bIns="46038">
            <a:spAutoFit/>
          </a:bodyPr>
          <a:lstStyle/>
          <a:p>
            <a:pPr eaLnBrk="0" hangingPunct="0"/>
            <a:r>
              <a:rPr lang="en-US" sz="2200" b="1" dirty="0">
                <a:solidFill>
                  <a:schemeClr val="bg1"/>
                </a:solidFill>
                <a:latin typeface="Arial" charset="0"/>
              </a:rPr>
              <a:t>Volcano </a:t>
            </a:r>
          </a:p>
          <a:p>
            <a:pPr eaLnBrk="0" hangingPunct="0"/>
            <a:r>
              <a:rPr lang="en-US" sz="2200" b="1" dirty="0">
                <a:solidFill>
                  <a:schemeClr val="bg1"/>
                </a:solidFill>
                <a:latin typeface="Arial" charset="0"/>
              </a:rPr>
              <a:t>cameras</a:t>
            </a:r>
          </a:p>
        </p:txBody>
      </p:sp>
      <p:sp>
        <p:nvSpPr>
          <p:cNvPr id="73776" name="Line 48"/>
          <p:cNvSpPr>
            <a:spLocks noChangeShapeType="1"/>
          </p:cNvSpPr>
          <p:nvPr/>
        </p:nvSpPr>
        <p:spPr bwMode="auto">
          <a:xfrm flipH="1">
            <a:off x="5105400" y="2071688"/>
            <a:ext cx="1600200" cy="642937"/>
          </a:xfrm>
          <a:prstGeom prst="line">
            <a:avLst/>
          </a:prstGeom>
          <a:noFill/>
          <a:ln w="25400">
            <a:solidFill>
              <a:schemeClr val="tx1"/>
            </a:solidFill>
            <a:round/>
            <a:headEnd type="none" w="sm" len="sm"/>
            <a:tailEnd type="stealth" w="med" len="med"/>
          </a:ln>
        </p:spPr>
        <p:txBody>
          <a:bodyPr wrap="none" anchor="ctr"/>
          <a:lstStyle/>
          <a:p>
            <a:endParaRPr lang="en-US"/>
          </a:p>
        </p:txBody>
      </p:sp>
      <p:sp>
        <p:nvSpPr>
          <p:cNvPr id="73777" name="Rectangle 50"/>
          <p:cNvSpPr>
            <a:spLocks noChangeArrowheads="1"/>
          </p:cNvSpPr>
          <p:nvPr/>
        </p:nvSpPr>
        <p:spPr bwMode="auto">
          <a:xfrm>
            <a:off x="6324600" y="4191000"/>
            <a:ext cx="2209800" cy="769938"/>
          </a:xfrm>
          <a:prstGeom prst="rect">
            <a:avLst/>
          </a:prstGeom>
          <a:noFill/>
          <a:ln w="9525">
            <a:noFill/>
            <a:miter lim="800000"/>
            <a:headEnd/>
            <a:tailEnd/>
          </a:ln>
        </p:spPr>
        <p:txBody>
          <a:bodyPr lIns="92075" tIns="46038" rIns="92075" bIns="46038">
            <a:spAutoFit/>
          </a:bodyPr>
          <a:lstStyle/>
          <a:p>
            <a:pPr lvl="1" eaLnBrk="0" hangingPunct="0"/>
            <a:r>
              <a:rPr lang="en-US" sz="2200" b="1">
                <a:solidFill>
                  <a:schemeClr val="bg1"/>
                </a:solidFill>
                <a:latin typeface="Arial" charset="0"/>
              </a:rPr>
              <a:t>Infrasound data</a:t>
            </a:r>
          </a:p>
        </p:txBody>
      </p:sp>
      <p:sp>
        <p:nvSpPr>
          <p:cNvPr id="73778" name="Line 51"/>
          <p:cNvSpPr>
            <a:spLocks noChangeShapeType="1"/>
          </p:cNvSpPr>
          <p:nvPr/>
        </p:nvSpPr>
        <p:spPr bwMode="auto">
          <a:xfrm flipH="1" flipV="1">
            <a:off x="5105400" y="3571875"/>
            <a:ext cx="1600200" cy="923925"/>
          </a:xfrm>
          <a:prstGeom prst="line">
            <a:avLst/>
          </a:prstGeom>
          <a:noFill/>
          <a:ln w="25400">
            <a:solidFill>
              <a:schemeClr val="tx1"/>
            </a:solidFill>
            <a:round/>
            <a:headEnd type="none" w="sm" len="sm"/>
            <a:tailEnd type="stealth" w="med" len="med"/>
          </a:ln>
        </p:spPr>
        <p:txBody>
          <a:bodyPr wrap="none" anchor="ctr"/>
          <a:lstStyle/>
          <a:p>
            <a:endParaRPr lang="en-US"/>
          </a:p>
        </p:txBody>
      </p:sp>
      <p:sp>
        <p:nvSpPr>
          <p:cNvPr id="73779" name="Rectangle 52"/>
          <p:cNvSpPr>
            <a:spLocks noChangeArrowheads="1"/>
          </p:cNvSpPr>
          <p:nvPr/>
        </p:nvSpPr>
        <p:spPr bwMode="auto">
          <a:xfrm>
            <a:off x="4876800" y="857250"/>
            <a:ext cx="2981325" cy="769938"/>
          </a:xfrm>
          <a:prstGeom prst="rect">
            <a:avLst/>
          </a:prstGeom>
          <a:noFill/>
          <a:ln w="9525">
            <a:noFill/>
            <a:miter lim="800000"/>
            <a:headEnd/>
            <a:tailEnd/>
          </a:ln>
        </p:spPr>
        <p:txBody>
          <a:bodyPr wrap="none" lIns="92075" tIns="46038" rIns="92075" bIns="46038">
            <a:spAutoFit/>
          </a:bodyPr>
          <a:lstStyle/>
          <a:p>
            <a:pPr eaLnBrk="0" hangingPunct="0"/>
            <a:r>
              <a:rPr lang="en-US" sz="2200" b="1" dirty="0">
                <a:solidFill>
                  <a:schemeClr val="bg1"/>
                </a:solidFill>
                <a:latin typeface="Arial" charset="0"/>
              </a:rPr>
              <a:t>Numerical Weather </a:t>
            </a:r>
          </a:p>
          <a:p>
            <a:pPr eaLnBrk="0" hangingPunct="0"/>
            <a:r>
              <a:rPr lang="en-US" sz="2200" b="1" dirty="0">
                <a:solidFill>
                  <a:schemeClr val="bg1"/>
                </a:solidFill>
                <a:latin typeface="Arial" charset="0"/>
              </a:rPr>
              <a:t>&amp; Dispersion Models</a:t>
            </a:r>
          </a:p>
        </p:txBody>
      </p:sp>
      <p:sp>
        <p:nvSpPr>
          <p:cNvPr id="73780" name="Rectangle 53"/>
          <p:cNvSpPr>
            <a:spLocks noChangeArrowheads="1"/>
          </p:cNvSpPr>
          <p:nvPr/>
        </p:nvSpPr>
        <p:spPr bwMode="auto">
          <a:xfrm>
            <a:off x="4953000" y="838200"/>
            <a:ext cx="2819400" cy="760413"/>
          </a:xfrm>
          <a:prstGeom prst="rect">
            <a:avLst/>
          </a:prstGeom>
          <a:noFill/>
          <a:ln w="25400">
            <a:solidFill>
              <a:schemeClr val="tx2"/>
            </a:solidFill>
            <a:miter lim="800000"/>
            <a:headEnd/>
            <a:tailEnd/>
          </a:ln>
        </p:spPr>
        <p:txBody>
          <a:bodyPr wrap="none" anchor="ctr"/>
          <a:lstStyle/>
          <a:p>
            <a:pPr eaLnBrk="0" hangingPunct="0"/>
            <a:endParaRPr lang="en-US"/>
          </a:p>
        </p:txBody>
      </p:sp>
      <p:sp>
        <p:nvSpPr>
          <p:cNvPr id="73781" name="Line 54"/>
          <p:cNvSpPr>
            <a:spLocks noChangeShapeType="1"/>
          </p:cNvSpPr>
          <p:nvPr/>
        </p:nvSpPr>
        <p:spPr bwMode="auto">
          <a:xfrm flipH="1">
            <a:off x="4800600" y="1643063"/>
            <a:ext cx="1295400" cy="785812"/>
          </a:xfrm>
          <a:prstGeom prst="line">
            <a:avLst/>
          </a:prstGeom>
          <a:noFill/>
          <a:ln w="25400">
            <a:solidFill>
              <a:schemeClr val="tx1"/>
            </a:solidFill>
            <a:round/>
            <a:headEnd type="none" w="sm" len="sm"/>
            <a:tailEnd type="stealth" w="med" len="med"/>
          </a:ln>
        </p:spPr>
        <p:txBody>
          <a:bodyPr wrap="none" anchor="ctr"/>
          <a:lstStyle/>
          <a:p>
            <a:endParaRPr lang="en-US"/>
          </a:p>
        </p:txBody>
      </p:sp>
      <p:sp>
        <p:nvSpPr>
          <p:cNvPr id="55" name="Rectangle 54"/>
          <p:cNvSpPr/>
          <p:nvPr/>
        </p:nvSpPr>
        <p:spPr>
          <a:xfrm>
            <a:off x="6705600" y="4114800"/>
            <a:ext cx="1752600" cy="9144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3124200" y="152400"/>
            <a:ext cx="6019800" cy="1143000"/>
          </a:xfrm>
        </p:spPr>
        <p:txBody>
          <a:bodyPr>
            <a:normAutofit fontScale="90000"/>
          </a:bodyPr>
          <a:lstStyle/>
          <a:p>
            <a:pPr eaLnBrk="1" hangingPunct="1">
              <a:defRPr/>
            </a:pPr>
            <a:r>
              <a:rPr lang="en-US" dirty="0" smtClean="0">
                <a:solidFill>
                  <a:schemeClr val="bg1">
                    <a:lumMod val="65000"/>
                    <a:lumOff val="35000"/>
                  </a:schemeClr>
                </a:solidFill>
              </a:rPr>
              <a:t>VAAC Volcanic Ash Advisories</a:t>
            </a:r>
            <a:endParaRPr lang="en-US" dirty="0">
              <a:solidFill>
                <a:schemeClr val="bg1">
                  <a:lumMod val="65000"/>
                  <a:lumOff val="35000"/>
                </a:schemeClr>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5/6/2009</a:t>
            </a:fld>
            <a:endParaRPr lang="en-US"/>
          </a:p>
        </p:txBody>
      </p:sp>
      <p:sp>
        <p:nvSpPr>
          <p:cNvPr id="5" name="Slide Number Placeholder 4"/>
          <p:cNvSpPr>
            <a:spLocks noGrp="1"/>
          </p:cNvSpPr>
          <p:nvPr>
            <p:ph type="sldNum" sz="quarter" idx="12"/>
          </p:nvPr>
        </p:nvSpPr>
        <p:spPr/>
        <p:txBody>
          <a:bodyPr/>
          <a:lstStyle/>
          <a:p>
            <a:pPr>
              <a:defRPr/>
            </a:pPr>
            <a:fld id="{1731B61E-455A-4535-93C1-50CF0314AAD3}" type="slidenum">
              <a:rPr lang="en-US" smtClean="0"/>
              <a:pPr>
                <a:defRPr/>
              </a:pPr>
              <a:t>86</a:t>
            </a:fld>
            <a:endParaRPr lang="en-US"/>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68362"/>
          </a:xfrm>
        </p:spPr>
        <p:txBody>
          <a:bodyPr/>
          <a:lstStyle/>
          <a:p>
            <a:pPr eaLnBrk="1" hangingPunct="1">
              <a:defRPr/>
            </a:pPr>
            <a:r>
              <a:rPr lang="en-US" dirty="0" smtClean="0">
                <a:solidFill>
                  <a:srgbClr val="C00000"/>
                </a:solidFill>
              </a:rPr>
              <a:t>Volcanic Ash Graphics</a:t>
            </a:r>
            <a:endParaRPr lang="en-US" dirty="0">
              <a:solidFill>
                <a:srgbClr val="C00000"/>
              </a:solidFill>
            </a:endParaRPr>
          </a:p>
        </p:txBody>
      </p:sp>
      <p:pic>
        <p:nvPicPr>
          <p:cNvPr id="76803" name="Content Placeholder 5" descr="VAG_Okmok_08262008.png"/>
          <p:cNvPicPr>
            <a:picLocks noGrp="1" noChangeAspect="1"/>
          </p:cNvPicPr>
          <p:nvPr>
            <p:ph idx="1"/>
          </p:nvPr>
        </p:nvPicPr>
        <p:blipFill>
          <a:blip r:embed="rId3"/>
          <a:srcRect/>
          <a:stretch>
            <a:fillRect/>
          </a:stretch>
        </p:blipFill>
        <p:spPr>
          <a:xfrm>
            <a:off x="381000" y="1066800"/>
            <a:ext cx="8382000" cy="5241925"/>
          </a:xfrm>
        </p:spPr>
      </p:pic>
      <p:sp>
        <p:nvSpPr>
          <p:cNvPr id="3" name="Date Placeholder 2"/>
          <p:cNvSpPr>
            <a:spLocks noGrp="1"/>
          </p:cNvSpPr>
          <p:nvPr>
            <p:ph type="dt" sz="quarter" idx="10"/>
          </p:nvPr>
        </p:nvSpPr>
        <p:spPr/>
        <p:txBody>
          <a:bodyPr/>
          <a:lstStyle/>
          <a:p>
            <a:pPr>
              <a:defRPr/>
            </a:pPr>
            <a:fld id="{C3EA5722-9198-4D21-98C8-2D11338EE00A}" type="datetime1">
              <a:rPr lang="en-US" smtClean="0"/>
              <a:pPr>
                <a:defRPr/>
              </a:pPr>
              <a:t>5/6/2009</a:t>
            </a:fld>
            <a:endParaRPr lang="en-US"/>
          </a:p>
        </p:txBody>
      </p:sp>
      <p:sp>
        <p:nvSpPr>
          <p:cNvPr id="4" name="Slide Number Placeholder 3"/>
          <p:cNvSpPr>
            <a:spLocks noGrp="1"/>
          </p:cNvSpPr>
          <p:nvPr>
            <p:ph type="sldNum" sz="quarter" idx="12"/>
          </p:nvPr>
        </p:nvSpPr>
        <p:spPr/>
        <p:txBody>
          <a:bodyPr/>
          <a:lstStyle/>
          <a:p>
            <a:pPr>
              <a:defRPr/>
            </a:pPr>
            <a:fld id="{665D7010-8BD1-46D9-BF27-8E5881F8AE7C}" type="slidenum">
              <a:rPr lang="en-US" smtClean="0"/>
              <a:pPr>
                <a:defRPr/>
              </a:pPr>
              <a:t>87</a:t>
            </a:fld>
            <a:endParaRPr lang="en-US"/>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457200" y="0"/>
            <a:ext cx="8229600" cy="914400"/>
          </a:xfrm>
        </p:spPr>
        <p:txBody>
          <a:bodyPr>
            <a:normAutofit/>
          </a:bodyPr>
          <a:lstStyle/>
          <a:p>
            <a:pPr eaLnBrk="1" hangingPunct="1">
              <a:defRPr/>
            </a:pPr>
            <a:r>
              <a:rPr lang="en-US" sz="3600" b="0" dirty="0" smtClean="0">
                <a:effectLst>
                  <a:outerShdw blurRad="38100" dist="38100" dir="2700000" algn="tl">
                    <a:srgbClr val="000000">
                      <a:alpha val="43137"/>
                    </a:srgbClr>
                  </a:outerShdw>
                </a:effectLst>
              </a:rPr>
              <a:t>Volcano Ash Advisory Stats 2004-2008</a:t>
            </a:r>
          </a:p>
        </p:txBody>
      </p:sp>
      <p:sp>
        <p:nvSpPr>
          <p:cNvPr id="75779" name="Rectangle 3"/>
          <p:cNvSpPr>
            <a:spLocks noGrp="1" noChangeArrowheads="1"/>
          </p:cNvSpPr>
          <p:nvPr>
            <p:ph type="body" idx="1"/>
          </p:nvPr>
        </p:nvSpPr>
        <p:spPr>
          <a:xfrm>
            <a:off x="457200" y="990600"/>
            <a:ext cx="8229600" cy="5486400"/>
          </a:xfrm>
        </p:spPr>
        <p:txBody>
          <a:bodyPr/>
          <a:lstStyle/>
          <a:p>
            <a:pPr algn="ctr" eaLnBrk="1" hangingPunct="1">
              <a:lnSpc>
                <a:spcPct val="80000"/>
              </a:lnSpc>
              <a:buFont typeface="Wingdings" pitchFamily="2" charset="2"/>
              <a:buNone/>
            </a:pPr>
            <a:r>
              <a:rPr lang="en-US" sz="2400" dirty="0" smtClean="0">
                <a:solidFill>
                  <a:srgbClr val="990000"/>
                </a:solidFill>
              </a:rPr>
              <a:t>2004</a:t>
            </a:r>
          </a:p>
          <a:p>
            <a:pPr eaLnBrk="1" hangingPunct="1">
              <a:lnSpc>
                <a:spcPct val="80000"/>
              </a:lnSpc>
            </a:pPr>
            <a:r>
              <a:rPr lang="en-US" sz="2400" dirty="0" smtClean="0">
                <a:solidFill>
                  <a:schemeClr val="bg1"/>
                </a:solidFill>
              </a:rPr>
              <a:t>Total number of VAAs -  932</a:t>
            </a:r>
          </a:p>
          <a:p>
            <a:pPr eaLnBrk="1" hangingPunct="1">
              <a:lnSpc>
                <a:spcPct val="80000"/>
              </a:lnSpc>
              <a:buFont typeface="Wingdings" pitchFamily="2" charset="2"/>
              <a:buNone/>
            </a:pPr>
            <a:r>
              <a:rPr lang="en-US" sz="2400" dirty="0" smtClean="0">
                <a:solidFill>
                  <a:schemeClr val="bg1"/>
                </a:solidFill>
              </a:rPr>
              <a:t>                              Graphics -  220</a:t>
            </a:r>
          </a:p>
          <a:p>
            <a:pPr algn="ctr" eaLnBrk="1" hangingPunct="1">
              <a:lnSpc>
                <a:spcPct val="80000"/>
              </a:lnSpc>
              <a:buFont typeface="Wingdings" pitchFamily="2" charset="2"/>
              <a:buNone/>
            </a:pPr>
            <a:r>
              <a:rPr lang="en-US" sz="2400" dirty="0" smtClean="0">
                <a:solidFill>
                  <a:srgbClr val="990000"/>
                </a:solidFill>
              </a:rPr>
              <a:t>2005</a:t>
            </a:r>
          </a:p>
          <a:p>
            <a:pPr eaLnBrk="1" hangingPunct="1">
              <a:lnSpc>
                <a:spcPct val="80000"/>
              </a:lnSpc>
            </a:pPr>
            <a:r>
              <a:rPr lang="en-US" sz="2400" dirty="0" smtClean="0">
                <a:solidFill>
                  <a:schemeClr val="bg1"/>
                </a:solidFill>
              </a:rPr>
              <a:t>Total number of VAAs  - 2192</a:t>
            </a:r>
          </a:p>
          <a:p>
            <a:pPr eaLnBrk="1" hangingPunct="1">
              <a:lnSpc>
                <a:spcPct val="80000"/>
              </a:lnSpc>
              <a:buFont typeface="Wingdings" pitchFamily="2" charset="2"/>
              <a:buNone/>
            </a:pPr>
            <a:r>
              <a:rPr lang="en-US" sz="2400" dirty="0" smtClean="0">
                <a:solidFill>
                  <a:schemeClr val="bg1"/>
                </a:solidFill>
              </a:rPr>
              <a:t>                               Graphics -   978</a:t>
            </a:r>
          </a:p>
          <a:p>
            <a:pPr algn="ctr" eaLnBrk="1" hangingPunct="1">
              <a:lnSpc>
                <a:spcPct val="80000"/>
              </a:lnSpc>
              <a:buFont typeface="Wingdings" pitchFamily="2" charset="2"/>
              <a:buNone/>
            </a:pPr>
            <a:r>
              <a:rPr lang="en-US" sz="2400" dirty="0" smtClean="0">
                <a:solidFill>
                  <a:srgbClr val="990000"/>
                </a:solidFill>
              </a:rPr>
              <a:t>2006</a:t>
            </a:r>
          </a:p>
          <a:p>
            <a:pPr eaLnBrk="1" hangingPunct="1">
              <a:lnSpc>
                <a:spcPct val="80000"/>
              </a:lnSpc>
            </a:pPr>
            <a:r>
              <a:rPr lang="en-US" sz="2400" dirty="0" smtClean="0">
                <a:solidFill>
                  <a:schemeClr val="bg1"/>
                </a:solidFill>
              </a:rPr>
              <a:t>Total number of VAAs  - 1927</a:t>
            </a:r>
          </a:p>
          <a:p>
            <a:pPr eaLnBrk="1" hangingPunct="1">
              <a:lnSpc>
                <a:spcPct val="80000"/>
              </a:lnSpc>
              <a:buFont typeface="Wingdings" pitchFamily="2" charset="2"/>
              <a:buNone/>
            </a:pPr>
            <a:r>
              <a:rPr lang="en-US" sz="2400" dirty="0" smtClean="0">
                <a:solidFill>
                  <a:schemeClr val="bg1"/>
                </a:solidFill>
              </a:rPr>
              <a:t>                               Graphics  -  665</a:t>
            </a:r>
          </a:p>
          <a:p>
            <a:pPr algn="ctr" eaLnBrk="1" hangingPunct="1">
              <a:lnSpc>
                <a:spcPct val="80000"/>
              </a:lnSpc>
              <a:buFont typeface="Wingdings" pitchFamily="2" charset="2"/>
              <a:buNone/>
            </a:pPr>
            <a:r>
              <a:rPr lang="en-US" sz="2400" dirty="0" smtClean="0">
                <a:solidFill>
                  <a:srgbClr val="990000"/>
                </a:solidFill>
              </a:rPr>
              <a:t>2007</a:t>
            </a:r>
          </a:p>
          <a:p>
            <a:pPr eaLnBrk="1" hangingPunct="1">
              <a:lnSpc>
                <a:spcPct val="80000"/>
              </a:lnSpc>
            </a:pPr>
            <a:r>
              <a:rPr lang="en-US" sz="2400" dirty="0" smtClean="0">
                <a:solidFill>
                  <a:schemeClr val="bg1"/>
                </a:solidFill>
              </a:rPr>
              <a:t>Total number of VAAs  -  1637 </a:t>
            </a:r>
          </a:p>
          <a:p>
            <a:pPr eaLnBrk="1" hangingPunct="1">
              <a:lnSpc>
                <a:spcPct val="80000"/>
              </a:lnSpc>
              <a:buFont typeface="Wingdings" pitchFamily="2" charset="2"/>
              <a:buNone/>
            </a:pPr>
            <a:r>
              <a:rPr lang="en-US" sz="2400" dirty="0" smtClean="0">
                <a:solidFill>
                  <a:schemeClr val="bg1"/>
                </a:solidFill>
              </a:rPr>
              <a:t>                                Graphics  -  457</a:t>
            </a:r>
          </a:p>
          <a:p>
            <a:pPr eaLnBrk="1" hangingPunct="1">
              <a:lnSpc>
                <a:spcPct val="80000"/>
              </a:lnSpc>
              <a:buFont typeface="Wingdings" pitchFamily="2" charset="2"/>
              <a:buNone/>
            </a:pPr>
            <a:r>
              <a:rPr lang="en-US" sz="2400" dirty="0" smtClean="0">
                <a:solidFill>
                  <a:schemeClr val="bg1"/>
                </a:solidFill>
              </a:rPr>
              <a:t>                                                </a:t>
            </a:r>
            <a:r>
              <a:rPr lang="en-US" sz="2400" dirty="0" smtClean="0">
                <a:solidFill>
                  <a:srgbClr val="990000"/>
                </a:solidFill>
              </a:rPr>
              <a:t>2008 (So far…)</a:t>
            </a:r>
          </a:p>
          <a:p>
            <a:pPr eaLnBrk="1" hangingPunct="1">
              <a:lnSpc>
                <a:spcPct val="80000"/>
              </a:lnSpc>
            </a:pPr>
            <a:r>
              <a:rPr lang="en-US" sz="2400" dirty="0" smtClean="0">
                <a:solidFill>
                  <a:schemeClr val="bg1"/>
                </a:solidFill>
              </a:rPr>
              <a:t>Total number of VAAs -   1300</a:t>
            </a:r>
          </a:p>
          <a:p>
            <a:pPr eaLnBrk="1" hangingPunct="1">
              <a:lnSpc>
                <a:spcPct val="80000"/>
              </a:lnSpc>
              <a:buFont typeface="Wingdings" pitchFamily="2" charset="2"/>
              <a:buNone/>
            </a:pPr>
            <a:r>
              <a:rPr lang="en-US" sz="2400" dirty="0" smtClean="0">
                <a:solidFill>
                  <a:schemeClr val="bg1"/>
                </a:solidFill>
              </a:rPr>
              <a:t>                                Graphics  -  338</a:t>
            </a:r>
          </a:p>
          <a:p>
            <a:pPr algn="ctr" eaLnBrk="1" hangingPunct="1">
              <a:lnSpc>
                <a:spcPct val="80000"/>
              </a:lnSpc>
              <a:buFont typeface="Wingdings" pitchFamily="2" charset="2"/>
              <a:buNone/>
            </a:pPr>
            <a:endParaRPr lang="en-US" sz="2400" dirty="0" smtClean="0">
              <a:solidFill>
                <a:srgbClr val="FFFF00"/>
              </a:solidFill>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hangingPunct="1">
              <a:defRPr/>
            </a:pPr>
            <a:r>
              <a:rPr lang="en-US" dirty="0" smtClean="0">
                <a:solidFill>
                  <a:srgbClr val="C00000"/>
                </a:solidFill>
              </a:rPr>
              <a:t>Volcanic Ash Advisory Centers</a:t>
            </a:r>
            <a:br>
              <a:rPr lang="en-US" dirty="0" smtClean="0">
                <a:solidFill>
                  <a:srgbClr val="C00000"/>
                </a:solidFill>
              </a:rPr>
            </a:br>
            <a:r>
              <a:rPr lang="en-US" dirty="0" smtClean="0">
                <a:solidFill>
                  <a:srgbClr val="C00000"/>
                </a:solidFill>
              </a:rPr>
              <a:t>(VAAC)</a:t>
            </a:r>
            <a:endParaRPr lang="en-US" dirty="0">
              <a:solidFill>
                <a:srgbClr val="C00000"/>
              </a:solidFill>
            </a:endParaRPr>
          </a:p>
        </p:txBody>
      </p:sp>
      <p:sp>
        <p:nvSpPr>
          <p:cNvPr id="77827" name="Content Placeholder 2"/>
          <p:cNvSpPr>
            <a:spLocks noGrp="1"/>
          </p:cNvSpPr>
          <p:nvPr>
            <p:ph idx="1"/>
          </p:nvPr>
        </p:nvSpPr>
        <p:spPr/>
        <p:txBody>
          <a:bodyPr/>
          <a:lstStyle/>
          <a:p>
            <a:pPr eaLnBrk="1" hangingPunct="1"/>
            <a:r>
              <a:rPr lang="en-US" smtClean="0"/>
              <a:t>VAAC Anchorage: </a:t>
            </a:r>
            <a:r>
              <a:rPr lang="en-US" smtClean="0">
                <a:hlinkClick r:id="rId3"/>
              </a:rPr>
              <a:t>http://vaac.arh.noaa.gov/</a:t>
            </a:r>
            <a:endParaRPr lang="en-US" smtClean="0"/>
          </a:p>
          <a:p>
            <a:pPr eaLnBrk="1" hangingPunct="1"/>
            <a:r>
              <a:rPr lang="en-US" smtClean="0"/>
              <a:t>VAAC Wachington DC: </a:t>
            </a:r>
            <a:r>
              <a:rPr lang="en-US" smtClean="0">
                <a:hlinkClick r:id="rId4"/>
              </a:rPr>
              <a:t>http://www.ssd.noaa.gov/VAAC/washington.html</a:t>
            </a:r>
            <a:endParaRPr lang="en-US" smtClean="0"/>
          </a:p>
          <a:p>
            <a:pPr eaLnBrk="1" hangingPunct="1"/>
            <a:r>
              <a:rPr lang="en-US" smtClean="0"/>
              <a:t>VAAC Montreal: </a:t>
            </a:r>
            <a:r>
              <a:rPr lang="en-US" smtClean="0">
                <a:hlinkClick r:id="rId5"/>
              </a:rPr>
              <a:t>http://www.msc-smc.ec.gc.ca/cmc/eer/VAAC/index_e.html</a:t>
            </a:r>
            <a:endParaRPr lang="en-US" smtClean="0"/>
          </a:p>
          <a:p>
            <a:pPr eaLnBrk="1" hangingPunct="1"/>
            <a:r>
              <a:rPr lang="en-US" smtClean="0"/>
              <a:t>VAAC London: </a:t>
            </a:r>
            <a:r>
              <a:rPr lang="en-US" smtClean="0">
                <a:hlinkClick r:id="rId6"/>
              </a:rPr>
              <a:t>http://www.metoffice.gov.uk/aviation/vaac/index.html</a:t>
            </a:r>
            <a:endParaRPr lang="en-US" smtClean="0"/>
          </a:p>
          <a:p>
            <a:pPr eaLnBrk="1" hangingPunct="1"/>
            <a:endParaRPr lang="en-US"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5/6/2009</a:t>
            </a:fld>
            <a:endParaRPr lang="en-US"/>
          </a:p>
        </p:txBody>
      </p:sp>
      <p:sp>
        <p:nvSpPr>
          <p:cNvPr id="5" name="Slide Number Placeholder 4"/>
          <p:cNvSpPr>
            <a:spLocks noGrp="1"/>
          </p:cNvSpPr>
          <p:nvPr>
            <p:ph type="sldNum" sz="quarter" idx="12"/>
          </p:nvPr>
        </p:nvSpPr>
        <p:spPr/>
        <p:txBody>
          <a:bodyPr/>
          <a:lstStyle/>
          <a:p>
            <a:pPr>
              <a:defRPr/>
            </a:pPr>
            <a:fld id="{516865F9-F43A-491F-A4E3-06D8ED92AB18}" type="slidenum">
              <a:rPr lang="en-US" smtClean="0"/>
              <a:pPr>
                <a:defRPr/>
              </a:pPr>
              <a:t>89</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hangingPunct="1">
              <a:defRPr/>
            </a:pPr>
            <a:r>
              <a:rPr lang="en-US" sz="4000" dirty="0" smtClean="0">
                <a:solidFill>
                  <a:srgbClr val="C00000"/>
                </a:solidFill>
              </a:rPr>
              <a:t>Volcanic plumes as hazards to aviation…</a:t>
            </a:r>
            <a:endParaRPr lang="en-US" dirty="0">
              <a:solidFill>
                <a:srgbClr val="C00000"/>
              </a:solidFill>
            </a:endParaRPr>
          </a:p>
        </p:txBody>
      </p:sp>
      <p:sp>
        <p:nvSpPr>
          <p:cNvPr id="14339" name="Content Placeholder 2"/>
          <p:cNvSpPr>
            <a:spLocks noGrp="1"/>
          </p:cNvSpPr>
          <p:nvPr>
            <p:ph idx="1"/>
          </p:nvPr>
        </p:nvSpPr>
        <p:spPr/>
        <p:txBody>
          <a:bodyPr/>
          <a:lstStyle/>
          <a:p>
            <a:pPr eaLnBrk="1" hangingPunct="1"/>
            <a:r>
              <a:rPr lang="en-US" smtClean="0">
                <a:solidFill>
                  <a:schemeClr val="bg1"/>
                </a:solidFill>
              </a:rPr>
              <a:t>Over the last 25 years, more than 100 jet aircraft sustained damage after flying through volcanic ash clouds. The repairs cost more than $250 million. At least 7 of these encounters resulted in temporary engine failure, with 3 aircraft losing power from all engines. These engine failures have occurred at distances ranging from 150 to 600 miles from the erupting volcano. Aircraft damage from these volcanic ash encounters has been reported from as far as 1,800 miles from the volcano.</a:t>
            </a:r>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5/6/2009</a:t>
            </a:fld>
            <a:endParaRPr lang="en-US"/>
          </a:p>
        </p:txBody>
      </p:sp>
      <p:sp>
        <p:nvSpPr>
          <p:cNvPr id="5" name="Slide Number Placeholder 4"/>
          <p:cNvSpPr>
            <a:spLocks noGrp="1"/>
          </p:cNvSpPr>
          <p:nvPr>
            <p:ph type="sldNum" sz="quarter" idx="12"/>
          </p:nvPr>
        </p:nvSpPr>
        <p:spPr/>
        <p:txBody>
          <a:bodyPr/>
          <a:lstStyle/>
          <a:p>
            <a:pPr>
              <a:defRPr/>
            </a:pPr>
            <a:fld id="{0CE6A0C3-495D-48A2-941B-506EE44A0036}" type="slidenum">
              <a:rPr lang="en-US" smtClean="0"/>
              <a:pPr>
                <a:defRPr/>
              </a:pPr>
              <a:t>9</a:t>
            </a:fld>
            <a:endParaRPr lang="en-US"/>
          </a:p>
        </p:txBody>
      </p:sp>
      <p:cxnSp>
        <p:nvCxnSpPr>
          <p:cNvPr id="6" name="Straight Connector 5"/>
          <p:cNvCxnSpPr/>
          <p:nvPr/>
        </p:nvCxnSpPr>
        <p:spPr>
          <a:xfrm>
            <a:off x="228600" y="304800"/>
            <a:ext cx="8763000" cy="6096000"/>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hangingPunct="1">
              <a:defRPr/>
            </a:pPr>
            <a:r>
              <a:rPr lang="en-US" dirty="0" smtClean="0">
                <a:solidFill>
                  <a:srgbClr val="C00000"/>
                </a:solidFill>
              </a:rPr>
              <a:t>Volcanic Ash Advisory Centers</a:t>
            </a:r>
            <a:br>
              <a:rPr lang="en-US" dirty="0" smtClean="0">
                <a:solidFill>
                  <a:srgbClr val="C00000"/>
                </a:solidFill>
              </a:rPr>
            </a:br>
            <a:r>
              <a:rPr lang="en-US" dirty="0" smtClean="0">
                <a:solidFill>
                  <a:srgbClr val="C00000"/>
                </a:solidFill>
              </a:rPr>
              <a:t>(VAAC)…</a:t>
            </a:r>
            <a:endParaRPr lang="en-US" dirty="0">
              <a:solidFill>
                <a:srgbClr val="C00000"/>
              </a:solidFill>
            </a:endParaRPr>
          </a:p>
        </p:txBody>
      </p:sp>
      <p:sp>
        <p:nvSpPr>
          <p:cNvPr id="78851" name="Content Placeholder 2"/>
          <p:cNvSpPr>
            <a:spLocks noGrp="1"/>
          </p:cNvSpPr>
          <p:nvPr>
            <p:ph idx="1"/>
          </p:nvPr>
        </p:nvSpPr>
        <p:spPr/>
        <p:txBody>
          <a:bodyPr/>
          <a:lstStyle/>
          <a:p>
            <a:pPr eaLnBrk="1" hangingPunct="1"/>
            <a:r>
              <a:rPr lang="en-US" sz="2400" smtClean="0"/>
              <a:t>VAAC Tokyo: </a:t>
            </a:r>
            <a:r>
              <a:rPr lang="en-US" sz="2400" smtClean="0">
                <a:hlinkClick r:id="rId3"/>
              </a:rPr>
              <a:t>http://ds.data.jma.go.jp/svd/vaac/data/index.html</a:t>
            </a:r>
            <a:endParaRPr lang="en-US" sz="2400" smtClean="0"/>
          </a:p>
          <a:p>
            <a:pPr eaLnBrk="1" hangingPunct="1"/>
            <a:r>
              <a:rPr lang="en-US" sz="2400" smtClean="0"/>
              <a:t>VAAC Toulouse: </a:t>
            </a:r>
            <a:r>
              <a:rPr lang="en-US" sz="2400" smtClean="0">
                <a:hlinkClick r:id="rId4"/>
              </a:rPr>
              <a:t>http://www.meteo.fr/aeroweb/info/vaac/homepage/eindex.html</a:t>
            </a:r>
            <a:endParaRPr lang="en-US" sz="2400" smtClean="0"/>
          </a:p>
          <a:p>
            <a:pPr eaLnBrk="1" hangingPunct="1"/>
            <a:r>
              <a:rPr lang="en-US" sz="2400" smtClean="0"/>
              <a:t>VAAC Buenos Aires: </a:t>
            </a:r>
            <a:r>
              <a:rPr lang="en-US" sz="2400" smtClean="0">
                <a:hlinkClick r:id="rId5"/>
              </a:rPr>
              <a:t>http://www.smn.gov.ar/?mod=vaac&amp;id=1</a:t>
            </a:r>
            <a:endParaRPr lang="en-US" sz="2400" smtClean="0"/>
          </a:p>
          <a:p>
            <a:pPr eaLnBrk="1" hangingPunct="1"/>
            <a:r>
              <a:rPr lang="en-US" sz="2400" smtClean="0"/>
              <a:t>VAAC  Darwin: </a:t>
            </a:r>
            <a:r>
              <a:rPr lang="en-US" sz="2400" smtClean="0">
                <a:hlinkClick r:id="rId6"/>
              </a:rPr>
              <a:t>http://www.bom.gov.au/info/vaac/</a:t>
            </a:r>
            <a:endParaRPr lang="en-US" sz="2400" smtClean="0"/>
          </a:p>
          <a:p>
            <a:pPr eaLnBrk="1" hangingPunct="1"/>
            <a:r>
              <a:rPr lang="en-US" sz="2400" smtClean="0"/>
              <a:t>VAAC  Wellington: </a:t>
            </a:r>
            <a:r>
              <a:rPr lang="en-US" sz="2400" smtClean="0">
                <a:hlinkClick r:id="rId7"/>
              </a:rPr>
              <a:t>http://vaac.metservice.com/vaac/index.php</a:t>
            </a:r>
            <a:endParaRPr lang="en-US" sz="2400" smtClean="0"/>
          </a:p>
          <a:p>
            <a:pPr eaLnBrk="1" hangingPunct="1"/>
            <a:endParaRPr lang="en-US" sz="2400" smtClean="0"/>
          </a:p>
          <a:p>
            <a:pPr eaLnBrk="1" hangingPunct="1">
              <a:buFont typeface="Wingdings 2" pitchFamily="18" charset="2"/>
              <a:buNone/>
            </a:pPr>
            <a:endParaRPr lang="en-US"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5/6/2009</a:t>
            </a:fld>
            <a:endParaRPr lang="en-US"/>
          </a:p>
        </p:txBody>
      </p:sp>
      <p:sp>
        <p:nvSpPr>
          <p:cNvPr id="5" name="Slide Number Placeholder 4"/>
          <p:cNvSpPr>
            <a:spLocks noGrp="1"/>
          </p:cNvSpPr>
          <p:nvPr>
            <p:ph type="sldNum" sz="quarter" idx="12"/>
          </p:nvPr>
        </p:nvSpPr>
        <p:spPr/>
        <p:txBody>
          <a:bodyPr/>
          <a:lstStyle/>
          <a:p>
            <a:pPr>
              <a:defRPr/>
            </a:pPr>
            <a:fld id="{03006A4B-9FA0-409C-91C2-03F7CED94E14}" type="slidenum">
              <a:rPr lang="en-US" smtClean="0"/>
              <a:pPr>
                <a:defRPr/>
              </a:pPr>
              <a:t>90</a:t>
            </a:fld>
            <a:endParaRPr lang="en-US"/>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990000"/>
                </a:solidFill>
              </a:rPr>
              <a:t>Volcano Hazards Program</a:t>
            </a:r>
            <a:r>
              <a:rPr lang="en-US" dirty="0" smtClean="0"/>
              <a:t/>
            </a:r>
            <a:br>
              <a:rPr lang="en-US" dirty="0" smtClean="0"/>
            </a:br>
            <a:endParaRPr lang="en-US" dirty="0"/>
          </a:p>
        </p:txBody>
      </p:sp>
      <p:sp>
        <p:nvSpPr>
          <p:cNvPr id="5" name="Content Placeholder 4"/>
          <p:cNvSpPr>
            <a:spLocks noGrp="1"/>
          </p:cNvSpPr>
          <p:nvPr>
            <p:ph idx="1"/>
          </p:nvPr>
        </p:nvSpPr>
        <p:spPr/>
        <p:txBody>
          <a:bodyPr/>
          <a:lstStyle/>
          <a:p>
            <a:r>
              <a:rPr lang="en-US" sz="3600" dirty="0" smtClean="0">
                <a:solidFill>
                  <a:schemeClr val="bg1"/>
                </a:solidFill>
                <a:effectLst>
                  <a:outerShdw blurRad="38100" dist="38100" dir="2700000" algn="tl">
                    <a:srgbClr val="000000">
                      <a:alpha val="43137"/>
                    </a:srgbClr>
                  </a:outerShdw>
                </a:effectLst>
              </a:rPr>
              <a:t>The Volcano Hazards Program (VHP) seeks to lessen the harmful impacts of volcanic activity by monitoring active and potentially active volcanoes, assessing their hazards, responding to volcanic crises, and conducting research on how volcanoes work.</a:t>
            </a:r>
            <a:endParaRPr lang="en-US" sz="3600" dirty="0">
              <a:solidFill>
                <a:schemeClr val="bg1"/>
              </a:solidFill>
              <a:effectLst>
                <a:outerShdw blurRad="38100" dist="38100" dir="2700000" algn="tl">
                  <a:srgbClr val="000000">
                    <a:alpha val="43137"/>
                  </a:srgbClr>
                </a:outerShdw>
              </a:effectLst>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pPr>
                <a:defRPr/>
              </a:pPr>
              <a:t>5/6/2009</a:t>
            </a:fld>
            <a:endParaRPr lang="en-US"/>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pPr>
                <a:defRPr/>
              </a:pPr>
              <a:t>91</a:t>
            </a:fld>
            <a:endParaRPr lang="en-US"/>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2438400"/>
            <a:ext cx="6553200" cy="1143000"/>
          </a:xfrm>
        </p:spPr>
        <p:txBody>
          <a:bodyPr>
            <a:normAutofit/>
          </a:bodyPr>
          <a:lstStyle/>
          <a:p>
            <a:pPr algn="l"/>
            <a:r>
              <a:rPr lang="en-US" sz="3600" dirty="0" smtClean="0">
                <a:solidFill>
                  <a:srgbClr val="990000"/>
                </a:solidFill>
              </a:rPr>
              <a:t>  US Volcano Observatories</a:t>
            </a:r>
            <a:endParaRPr lang="en-US" sz="3600" dirty="0">
              <a:solidFill>
                <a:srgbClr val="990000"/>
              </a:solidFill>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pPr>
                <a:defRPr/>
              </a:pPr>
              <a:t>5/6/2009</a:t>
            </a:fld>
            <a:endParaRPr lang="en-US"/>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pPr>
                <a:defRPr/>
              </a:pPr>
              <a:t>92</a:t>
            </a:fld>
            <a:endParaRPr lang="en-US"/>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990000"/>
                </a:solidFill>
              </a:rPr>
              <a:t>Volcano Disaster Assistance Program (VDAP)</a:t>
            </a:r>
            <a:r>
              <a:rPr lang="en-US" dirty="0" smtClean="0"/>
              <a:t/>
            </a:r>
            <a:br>
              <a:rPr lang="en-US" dirty="0" smtClean="0"/>
            </a:br>
            <a:endParaRPr lang="en-US" dirty="0"/>
          </a:p>
        </p:txBody>
      </p:sp>
      <p:sp>
        <p:nvSpPr>
          <p:cNvPr id="5" name="Content Placeholder 4"/>
          <p:cNvSpPr>
            <a:spLocks noGrp="1"/>
          </p:cNvSpPr>
          <p:nvPr>
            <p:ph idx="1"/>
          </p:nvPr>
        </p:nvSpPr>
        <p:spPr/>
        <p:txBody>
          <a:bodyPr/>
          <a:lstStyle/>
          <a:p>
            <a:r>
              <a:rPr lang="en-US" sz="2000" dirty="0" smtClean="0">
                <a:solidFill>
                  <a:schemeClr val="bg1"/>
                </a:solidFill>
              </a:rPr>
              <a:t>VDAP is the only rapid-response volcano crisis team in the world.</a:t>
            </a:r>
          </a:p>
          <a:p>
            <a:r>
              <a:rPr lang="en-US" sz="2000" dirty="0" smtClean="0">
                <a:solidFill>
                  <a:schemeClr val="bg1"/>
                </a:solidFill>
              </a:rPr>
              <a:t>VDAP is a mobile volcano-response team that helps to saves lives in a volcano crisis.</a:t>
            </a:r>
          </a:p>
          <a:p>
            <a:r>
              <a:rPr lang="en-US" sz="2000" dirty="0" smtClean="0">
                <a:solidFill>
                  <a:schemeClr val="bg1"/>
                </a:solidFill>
              </a:rPr>
              <a:t>The goal of VDAP is to reduce fatalities and economic losses in countries experiencing a volcano emergency.</a:t>
            </a:r>
          </a:p>
          <a:p>
            <a:r>
              <a:rPr lang="en-US" sz="2000" dirty="0" smtClean="0">
                <a:solidFill>
                  <a:schemeClr val="bg1"/>
                </a:solidFill>
              </a:rPr>
              <a:t>At the request of host countries and working through USAID, an experienced team of USGS and other scientists can rapidly respond to developing volcanic crises with a state-of-the-art portable cache of monitoring equipment.</a:t>
            </a:r>
          </a:p>
          <a:p>
            <a:r>
              <a:rPr lang="en-US" sz="2000" dirty="0" smtClean="0">
                <a:solidFill>
                  <a:schemeClr val="bg1"/>
                </a:solidFill>
              </a:rPr>
              <a:t>The new volcano-monitoring techniques developed by USGS scientists and the experience gained by VDAP scientists responding to volcano crises overseas help scientists to better protect people's lives and property from future eruptions of volcanoes in the United States. </a:t>
            </a:r>
            <a:endParaRPr lang="en-US" sz="2000" dirty="0">
              <a:solidFill>
                <a:schemeClr val="bg1"/>
              </a:solidFill>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pPr>
                <a:defRPr/>
              </a:pPr>
              <a:t>5/6/2009</a:t>
            </a:fld>
            <a:endParaRPr lang="en-US"/>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pPr>
                <a:defRPr/>
              </a:pPr>
              <a:t>93</a:t>
            </a:fld>
            <a:endParaRPr lang="en-US"/>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8312</TotalTime>
  <Words>9771</Words>
  <Application>Microsoft PowerPoint</Application>
  <PresentationFormat>On-screen Show (4:3)</PresentationFormat>
  <Paragraphs>941</Paragraphs>
  <Slides>93</Slides>
  <Notes>92</Notes>
  <HiddenSlides>0</HiddenSlides>
  <MMClips>0</MMClips>
  <ScaleCrop>false</ScaleCrop>
  <HeadingPairs>
    <vt:vector size="4" baseType="variant">
      <vt:variant>
        <vt:lpstr>Theme</vt:lpstr>
      </vt:variant>
      <vt:variant>
        <vt:i4>1</vt:i4>
      </vt:variant>
      <vt:variant>
        <vt:lpstr>Slide Titles</vt:lpstr>
      </vt:variant>
      <vt:variant>
        <vt:i4>93</vt:i4>
      </vt:variant>
    </vt:vector>
  </HeadingPairs>
  <TitlesOfParts>
    <vt:vector size="94" baseType="lpstr">
      <vt:lpstr>Apex</vt:lpstr>
      <vt:lpstr>VolcanIC ASH and Other Hazards</vt:lpstr>
      <vt:lpstr>Volcanic Ash</vt:lpstr>
      <vt:lpstr>OUTLINE</vt:lpstr>
      <vt:lpstr>OUTLINE cont.</vt:lpstr>
      <vt:lpstr>Volcanic Eruptions</vt:lpstr>
      <vt:lpstr>Introduction</vt:lpstr>
      <vt:lpstr>Hazards in the air…</vt:lpstr>
      <vt:lpstr>Damage to Aircraft</vt:lpstr>
      <vt:lpstr>Volcanic plumes as hazards to aviation…</vt:lpstr>
      <vt:lpstr>Volcanic plumes as hazards to aviation…</vt:lpstr>
      <vt:lpstr>Why?  Hazards on the ground …</vt:lpstr>
      <vt:lpstr>The Dangers</vt:lpstr>
      <vt:lpstr>Volcanic Ash: What is it?</vt:lpstr>
      <vt:lpstr>The Ash of Mount St. Helens</vt:lpstr>
      <vt:lpstr>Volcanic Gases</vt:lpstr>
      <vt:lpstr>Slide 16</vt:lpstr>
      <vt:lpstr>Ash Health Hazards</vt:lpstr>
      <vt:lpstr>Volcanic plumes as hazards to aviation</vt:lpstr>
      <vt:lpstr>How much detectable ash causes problems?</vt:lpstr>
      <vt:lpstr>Volcanic plume characteristics</vt:lpstr>
      <vt:lpstr>Self and Walker, 1994</vt:lpstr>
      <vt:lpstr>Schematic diagram showing the distribution of hazards to aircraft around explosive eruption columns of three selected frequencies.  Upper diagram is sectional view; lower diagram is plan view.  Vertical and horizontal scales are equal. Self and Walker, 1994</vt:lpstr>
      <vt:lpstr>Slide 23</vt:lpstr>
      <vt:lpstr>Slide 24</vt:lpstr>
      <vt:lpstr>Slide 25</vt:lpstr>
      <vt:lpstr>Ash Recognition and Transport/Dispersal Problems</vt:lpstr>
      <vt:lpstr>Active global volcano distribution.                               Map : Topinka, USGS 1997</vt:lpstr>
      <vt:lpstr>Slide 28</vt:lpstr>
      <vt:lpstr>Common Routes of some of the nearly 100,000 flights per year over the NPAC </vt:lpstr>
      <vt:lpstr>Volcanic Hazards to Airports</vt:lpstr>
      <vt:lpstr>Reducing Impact to Airport and Aircraft Operations</vt:lpstr>
      <vt:lpstr>Reducing Impact to Airport and Aircraft Operations</vt:lpstr>
      <vt:lpstr>US Volcano Observatories</vt:lpstr>
      <vt:lpstr>VAACs of the World</vt:lpstr>
      <vt:lpstr>Steps taken after detection</vt:lpstr>
      <vt:lpstr>Importance of Remote Sensing</vt:lpstr>
      <vt:lpstr>Real-time Ash and Aerosol Detection</vt:lpstr>
      <vt:lpstr>Loop of visible</vt:lpstr>
      <vt:lpstr>Observational Strengths and Weaknesses</vt:lpstr>
      <vt:lpstr>Observational Strengths and Weaknesses</vt:lpstr>
      <vt:lpstr>Observational Strengths and Weaknesses</vt:lpstr>
      <vt:lpstr>Goals of Using Satellite Data</vt:lpstr>
      <vt:lpstr>Satellite Products Used:</vt:lpstr>
      <vt:lpstr>Satellite Products Used…:</vt:lpstr>
      <vt:lpstr>Observational Examples</vt:lpstr>
      <vt:lpstr>Kasatochi, GOES West, Visible Image Aug. 7, 2008</vt:lpstr>
      <vt:lpstr>Okmok, Terra/MODIS, Visible Image   July 13, 2008</vt:lpstr>
      <vt:lpstr>Kasatochi, NOAA 18 AVHRR, Channel 4, August 8, 2008</vt:lpstr>
      <vt:lpstr>Split-window IR detection</vt:lpstr>
      <vt:lpstr>Okmok, NOAA 17 AVHRR Split Window, July 13, 2008</vt:lpstr>
      <vt:lpstr>Okmok OMI (SO2) Composite Images</vt:lpstr>
      <vt:lpstr>Composite of Sulfur Dioxide from OMI</vt:lpstr>
      <vt:lpstr>Aircraft Obs Okmok 08/03/2008</vt:lpstr>
      <vt:lpstr>Ground Obs Okmok 08/03/2008</vt:lpstr>
      <vt:lpstr>Radar Obs Augustine 01/13/2006</vt:lpstr>
      <vt:lpstr>Things to Remember</vt:lpstr>
      <vt:lpstr>Modeling Volcanic Ash/Gas Movement and Concentration</vt:lpstr>
      <vt:lpstr>Model Forecasts</vt:lpstr>
      <vt:lpstr>Characteristics of the PUFF Model</vt:lpstr>
      <vt:lpstr>Example of the PUFF Model</vt:lpstr>
      <vt:lpstr>Characteristics of the HYSPLIT Model</vt:lpstr>
      <vt:lpstr>Example of forward trajectories from the HYSPLIT Model</vt:lpstr>
      <vt:lpstr>Examples of the HYSPLIT Model…</vt:lpstr>
      <vt:lpstr>Examples of the HYSPLIT Model…</vt:lpstr>
      <vt:lpstr>Other Models:   The CANERM  - Canadian Emergency Response Model.</vt:lpstr>
      <vt:lpstr>Steps taken after detection</vt:lpstr>
      <vt:lpstr>Products that are issued by NWS </vt:lpstr>
      <vt:lpstr>Organizations Involved In  Volcanic Hazards Detection and Warnings </vt:lpstr>
      <vt:lpstr>Organizations</vt:lpstr>
      <vt:lpstr>Organizations…</vt:lpstr>
      <vt:lpstr>NWS Ash Program Structure</vt:lpstr>
      <vt:lpstr>Organizational Timeline</vt:lpstr>
      <vt:lpstr>The Original Goals (1995)</vt:lpstr>
      <vt:lpstr>Recent Goals (2004)</vt:lpstr>
      <vt:lpstr>Recent Goals (2004) Continued </vt:lpstr>
      <vt:lpstr>Today’s Goals (from the 2007 National Volcanic Ash Operations Plan for Aviation) </vt:lpstr>
      <vt:lpstr>Volcanic Ash Advisory Center(s)</vt:lpstr>
      <vt:lpstr>VAACs of the World</vt:lpstr>
      <vt:lpstr>The VAAC’s Responsibilities</vt:lpstr>
      <vt:lpstr>VAAC Customers</vt:lpstr>
      <vt:lpstr>Volcanic Ash Advisory Issuance</vt:lpstr>
      <vt:lpstr>The Process of Issuing a Volcanic Ash Advisory</vt:lpstr>
      <vt:lpstr>The Process of Issuing an Volcanic Ash Advisory…</vt:lpstr>
      <vt:lpstr>VAA Cancellation</vt:lpstr>
      <vt:lpstr>Non Satellite Information </vt:lpstr>
      <vt:lpstr>VAAC Volcanic Ash Advisories</vt:lpstr>
      <vt:lpstr>Volcanic Ash Graphics</vt:lpstr>
      <vt:lpstr>Volcano Ash Advisory Stats 2004-2008</vt:lpstr>
      <vt:lpstr>Volcanic Ash Advisory Centers (VAAC)</vt:lpstr>
      <vt:lpstr>Volcanic Ash Advisory Centers (VAAC)…</vt:lpstr>
      <vt:lpstr>Volcano Hazards Program </vt:lpstr>
      <vt:lpstr>  US Volcano Observatories</vt:lpstr>
      <vt:lpstr>Volcano Disaster Assistance Program (VDAP) </vt:lpstr>
    </vt:vector>
  </TitlesOfParts>
  <Company>GSO/URI</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Volcano Weather</dc:title>
  <dc:subject>Volcanic Ash, etc. </dc:subject>
  <dc:creator>Jeff Braun</dc:creator>
  <dc:description>For SHyMet/VISIT/ESSD Training 2008</dc:description>
  <cp:lastModifiedBy>braun</cp:lastModifiedBy>
  <cp:revision>717</cp:revision>
  <dcterms:created xsi:type="dcterms:W3CDTF">2003-06-19T01:06:42Z</dcterms:created>
  <dcterms:modified xsi:type="dcterms:W3CDTF">2009-05-06T20:17:18Z</dcterms:modified>
</cp:coreProperties>
</file>